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drawingml.chartshapes+xml" PartName="/ppt/drawings/drawing1.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9" roundtripDataSignature="AMtx7micwVdEWUhlX+UPuy8SVTrV+oTJB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E9A4C47-E10C-44CE-A860-4D1A772B51D8}">
  <a:tblStyle styleId="{FE9A4C47-E10C-44CE-A860-4D1A772B51D8}"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customschemas.google.com/relationships/presentationmetadata" Target="meta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file:///C:\IRT%20DOCS\Project%20Files%20to%20UPDATE\NFM%20Clonmany\MONITORING\Malin%20Head%20Data%202023.xlsx" TargetMode="Externa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file:///C:\IRT%20DOCS\Project%20Files%20to%20UPDATE\NFM%20Clonmany\MONITORING\Malin%20Head%20Data%20202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Sheet3!$B$1</c:f>
              <c:strCache>
                <c:ptCount val="1"/>
                <c:pt idx="0">
                  <c:v>Rainfall (mm)</c:v>
                </c:pt>
              </c:strCache>
            </c:strRef>
          </c:tx>
          <c:spPr>
            <a:ln w="28575" cap="rnd">
              <a:solidFill>
                <a:schemeClr val="accent1"/>
              </a:solidFill>
              <a:round/>
            </a:ln>
            <a:effectLst/>
          </c:spPr>
          <c:marker>
            <c:symbol val="none"/>
          </c:marker>
          <c:cat>
            <c:numRef>
              <c:f>Sheet3!$A$2:$A$7</c:f>
              <c:numCache>
                <c:formatCode>d\-mmm\-yy</c:formatCode>
                <c:ptCount val="6"/>
                <c:pt idx="0">
                  <c:v>45241</c:v>
                </c:pt>
                <c:pt idx="1">
                  <c:v>45242</c:v>
                </c:pt>
                <c:pt idx="2">
                  <c:v>45243</c:v>
                </c:pt>
                <c:pt idx="3">
                  <c:v>45244</c:v>
                </c:pt>
                <c:pt idx="4">
                  <c:v>45245</c:v>
                </c:pt>
                <c:pt idx="5">
                  <c:v>45246</c:v>
                </c:pt>
              </c:numCache>
            </c:numRef>
          </c:cat>
          <c:val>
            <c:numRef>
              <c:f>Sheet3!$B$2:$B$7</c:f>
              <c:numCache>
                <c:formatCode>General</c:formatCode>
                <c:ptCount val="6"/>
                <c:pt idx="0">
                  <c:v>0</c:v>
                </c:pt>
                <c:pt idx="1">
                  <c:v>2.5</c:v>
                </c:pt>
                <c:pt idx="2">
                  <c:v>30.5</c:v>
                </c:pt>
                <c:pt idx="3">
                  <c:v>6</c:v>
                </c:pt>
                <c:pt idx="4">
                  <c:v>4.5999999999999996</c:v>
                </c:pt>
                <c:pt idx="5">
                  <c:v>0.1</c:v>
                </c:pt>
              </c:numCache>
            </c:numRef>
          </c:val>
          <c:smooth val="0"/>
          <c:extLst>
            <c:ext xmlns:c16="http://schemas.microsoft.com/office/drawing/2014/chart" uri="{C3380CC4-5D6E-409C-BE32-E72D297353CC}">
              <c16:uniqueId val="{00000000-E1F9-42AC-A609-80318D184697}"/>
            </c:ext>
          </c:extLst>
        </c:ser>
        <c:dLbls>
          <c:showLegendKey val="0"/>
          <c:showVal val="0"/>
          <c:showCatName val="0"/>
          <c:showSerName val="0"/>
          <c:showPercent val="0"/>
          <c:showBubbleSize val="0"/>
        </c:dLbls>
        <c:smooth val="0"/>
        <c:axId val="1076155696"/>
        <c:axId val="1076156176"/>
      </c:lineChart>
      <c:dateAx>
        <c:axId val="1076155696"/>
        <c:scaling>
          <c:orientation val="minMax"/>
        </c:scaling>
        <c:delete val="0"/>
        <c:axPos val="b"/>
        <c:numFmt formatCode="d\-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6156176"/>
        <c:crosses val="autoZero"/>
        <c:auto val="1"/>
        <c:lblOffset val="100"/>
        <c:baseTimeUnit val="days"/>
      </c:dateAx>
      <c:valAx>
        <c:axId val="1076156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615569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[1]Sheet3!$C$1</c:f>
              <c:strCache>
                <c:ptCount val="1"/>
                <c:pt idx="0">
                  <c:v>Water depth (m)</c:v>
                </c:pt>
              </c:strCache>
            </c:strRef>
          </c:tx>
          <c:spPr>
            <a:ln w="25400" cap="rnd">
              <a:noFill/>
              <a:round/>
            </a:ln>
            <a:effectLst/>
          </c:spPr>
          <c:marker>
            <c:symbol val="circle"/>
            <c:size val="5"/>
            <c:spPr>
              <a:solidFill>
                <a:schemeClr val="accent1"/>
              </a:solidFill>
              <a:ln w="9525">
                <a:solidFill>
                  <a:schemeClr val="accent1"/>
                </a:solidFill>
              </a:ln>
              <a:effectLst/>
            </c:spPr>
          </c:marker>
          <c:xVal>
            <c:numRef>
              <c:f>[1]Sheet3!$A$2:$A$721</c:f>
              <c:numCache>
                <c:formatCode>m/d/yyyy\ h:mm</c:formatCode>
                <c:ptCount val="720"/>
                <c:pt idx="0">
                  <c:v>45241</c:v>
                </c:pt>
                <c:pt idx="1">
                  <c:v>45241.006944444445</c:v>
                </c:pt>
                <c:pt idx="2">
                  <c:v>45241.013888888891</c:v>
                </c:pt>
                <c:pt idx="3">
                  <c:v>45241.020833333336</c:v>
                </c:pt>
                <c:pt idx="4">
                  <c:v>45241.027777777781</c:v>
                </c:pt>
                <c:pt idx="5">
                  <c:v>45241.034722222219</c:v>
                </c:pt>
                <c:pt idx="6">
                  <c:v>45241.041666666664</c:v>
                </c:pt>
                <c:pt idx="7">
                  <c:v>45241.048611111109</c:v>
                </c:pt>
                <c:pt idx="8">
                  <c:v>45241.055555555555</c:v>
                </c:pt>
                <c:pt idx="9">
                  <c:v>45241.0625</c:v>
                </c:pt>
                <c:pt idx="10">
                  <c:v>45241.069444444445</c:v>
                </c:pt>
                <c:pt idx="11">
                  <c:v>45241.076388888891</c:v>
                </c:pt>
                <c:pt idx="12">
                  <c:v>45241.083333333336</c:v>
                </c:pt>
                <c:pt idx="13">
                  <c:v>45241.090277777781</c:v>
                </c:pt>
                <c:pt idx="14">
                  <c:v>45241.097222222219</c:v>
                </c:pt>
                <c:pt idx="15">
                  <c:v>45241.104166666664</c:v>
                </c:pt>
                <c:pt idx="16">
                  <c:v>45241.111111111109</c:v>
                </c:pt>
                <c:pt idx="17">
                  <c:v>45241.118055555555</c:v>
                </c:pt>
                <c:pt idx="18">
                  <c:v>45241.125</c:v>
                </c:pt>
                <c:pt idx="19">
                  <c:v>45241.131944444445</c:v>
                </c:pt>
                <c:pt idx="20">
                  <c:v>45241.138888888891</c:v>
                </c:pt>
                <c:pt idx="21">
                  <c:v>45241.145833333336</c:v>
                </c:pt>
                <c:pt idx="22">
                  <c:v>45241.152777777781</c:v>
                </c:pt>
                <c:pt idx="23">
                  <c:v>45241.159722222219</c:v>
                </c:pt>
                <c:pt idx="24">
                  <c:v>45241.166666666664</c:v>
                </c:pt>
                <c:pt idx="25">
                  <c:v>45241.173611111109</c:v>
                </c:pt>
                <c:pt idx="26">
                  <c:v>45241.180555555555</c:v>
                </c:pt>
                <c:pt idx="27">
                  <c:v>45241.1875</c:v>
                </c:pt>
                <c:pt idx="28">
                  <c:v>45241.194444444445</c:v>
                </c:pt>
                <c:pt idx="29">
                  <c:v>45241.201388888891</c:v>
                </c:pt>
                <c:pt idx="30">
                  <c:v>45241.208333333336</c:v>
                </c:pt>
                <c:pt idx="31">
                  <c:v>45241.215277777781</c:v>
                </c:pt>
                <c:pt idx="32">
                  <c:v>45241.222222222219</c:v>
                </c:pt>
                <c:pt idx="33">
                  <c:v>45241.229166666664</c:v>
                </c:pt>
                <c:pt idx="34">
                  <c:v>45241.236111111109</c:v>
                </c:pt>
                <c:pt idx="35">
                  <c:v>45241.243055555555</c:v>
                </c:pt>
                <c:pt idx="36">
                  <c:v>45241.25</c:v>
                </c:pt>
                <c:pt idx="37">
                  <c:v>45241.256944444445</c:v>
                </c:pt>
                <c:pt idx="38">
                  <c:v>45241.263888888891</c:v>
                </c:pt>
                <c:pt idx="39">
                  <c:v>45241.270833333336</c:v>
                </c:pt>
                <c:pt idx="40">
                  <c:v>45241.277777777781</c:v>
                </c:pt>
                <c:pt idx="41">
                  <c:v>45241.284722222219</c:v>
                </c:pt>
                <c:pt idx="42">
                  <c:v>45241.291666666664</c:v>
                </c:pt>
                <c:pt idx="43">
                  <c:v>45241.298611111109</c:v>
                </c:pt>
                <c:pt idx="44">
                  <c:v>45241.305555555555</c:v>
                </c:pt>
                <c:pt idx="45">
                  <c:v>45241.3125</c:v>
                </c:pt>
                <c:pt idx="46">
                  <c:v>45241.319444444445</c:v>
                </c:pt>
                <c:pt idx="47">
                  <c:v>45241.326388888891</c:v>
                </c:pt>
                <c:pt idx="48">
                  <c:v>45241.333333333336</c:v>
                </c:pt>
                <c:pt idx="49">
                  <c:v>45241.340277777781</c:v>
                </c:pt>
                <c:pt idx="50">
                  <c:v>45241.347222222219</c:v>
                </c:pt>
                <c:pt idx="51">
                  <c:v>45241.354166666664</c:v>
                </c:pt>
                <c:pt idx="52">
                  <c:v>45241.361111111109</c:v>
                </c:pt>
                <c:pt idx="53">
                  <c:v>45241.368055555555</c:v>
                </c:pt>
                <c:pt idx="54">
                  <c:v>45241.375</c:v>
                </c:pt>
                <c:pt idx="55">
                  <c:v>45241.381944444445</c:v>
                </c:pt>
                <c:pt idx="56">
                  <c:v>45241.388888888891</c:v>
                </c:pt>
                <c:pt idx="57">
                  <c:v>45241.395833333336</c:v>
                </c:pt>
                <c:pt idx="58">
                  <c:v>45241.402777777781</c:v>
                </c:pt>
                <c:pt idx="59">
                  <c:v>45241.409722222219</c:v>
                </c:pt>
                <c:pt idx="60">
                  <c:v>45241.416666666664</c:v>
                </c:pt>
                <c:pt idx="61">
                  <c:v>45241.423611111109</c:v>
                </c:pt>
                <c:pt idx="62">
                  <c:v>45241.430555555555</c:v>
                </c:pt>
                <c:pt idx="63">
                  <c:v>45241.4375</c:v>
                </c:pt>
                <c:pt idx="64">
                  <c:v>45241.444444444445</c:v>
                </c:pt>
                <c:pt idx="65">
                  <c:v>45241.451388888891</c:v>
                </c:pt>
                <c:pt idx="66">
                  <c:v>45241.458333333336</c:v>
                </c:pt>
                <c:pt idx="67">
                  <c:v>45241.465277777781</c:v>
                </c:pt>
                <c:pt idx="68">
                  <c:v>45241.472222222219</c:v>
                </c:pt>
                <c:pt idx="69">
                  <c:v>45241.479166666664</c:v>
                </c:pt>
                <c:pt idx="70">
                  <c:v>45241.486111111109</c:v>
                </c:pt>
                <c:pt idx="71">
                  <c:v>45241.493055555555</c:v>
                </c:pt>
                <c:pt idx="72">
                  <c:v>45241.5</c:v>
                </c:pt>
                <c:pt idx="73">
                  <c:v>45241.506944444445</c:v>
                </c:pt>
                <c:pt idx="74">
                  <c:v>45241.513888888891</c:v>
                </c:pt>
                <c:pt idx="75">
                  <c:v>45241.520833333336</c:v>
                </c:pt>
                <c:pt idx="76">
                  <c:v>45241.527777777781</c:v>
                </c:pt>
                <c:pt idx="77">
                  <c:v>45241.534722222219</c:v>
                </c:pt>
                <c:pt idx="78">
                  <c:v>45241.541666666664</c:v>
                </c:pt>
                <c:pt idx="79">
                  <c:v>45241.548611111109</c:v>
                </c:pt>
                <c:pt idx="80">
                  <c:v>45241.555555555555</c:v>
                </c:pt>
                <c:pt idx="81">
                  <c:v>45241.5625</c:v>
                </c:pt>
                <c:pt idx="82">
                  <c:v>45241.569444444445</c:v>
                </c:pt>
                <c:pt idx="83">
                  <c:v>45241.576388888891</c:v>
                </c:pt>
                <c:pt idx="84">
                  <c:v>45241.583333333336</c:v>
                </c:pt>
                <c:pt idx="85">
                  <c:v>45241.590277777781</c:v>
                </c:pt>
                <c:pt idx="86">
                  <c:v>45241.597222222219</c:v>
                </c:pt>
                <c:pt idx="87">
                  <c:v>45241.604166666664</c:v>
                </c:pt>
                <c:pt idx="88">
                  <c:v>45241.611111111109</c:v>
                </c:pt>
                <c:pt idx="89">
                  <c:v>45241.618055555555</c:v>
                </c:pt>
                <c:pt idx="90">
                  <c:v>45241.625</c:v>
                </c:pt>
                <c:pt idx="91">
                  <c:v>45241.631944444445</c:v>
                </c:pt>
                <c:pt idx="92">
                  <c:v>45241.638888888891</c:v>
                </c:pt>
                <c:pt idx="93">
                  <c:v>45241.645833333336</c:v>
                </c:pt>
                <c:pt idx="94">
                  <c:v>45241.652777777781</c:v>
                </c:pt>
                <c:pt idx="95">
                  <c:v>45241.659722222219</c:v>
                </c:pt>
                <c:pt idx="96">
                  <c:v>45241.666666666664</c:v>
                </c:pt>
                <c:pt idx="97">
                  <c:v>45241.673611111109</c:v>
                </c:pt>
                <c:pt idx="98">
                  <c:v>45241.680555555555</c:v>
                </c:pt>
                <c:pt idx="99">
                  <c:v>45241.6875</c:v>
                </c:pt>
                <c:pt idx="100">
                  <c:v>45241.694444444445</c:v>
                </c:pt>
                <c:pt idx="101">
                  <c:v>45241.701388888891</c:v>
                </c:pt>
                <c:pt idx="102">
                  <c:v>45241.708333333336</c:v>
                </c:pt>
                <c:pt idx="103">
                  <c:v>45241.715277777781</c:v>
                </c:pt>
                <c:pt idx="104">
                  <c:v>45241.722222222219</c:v>
                </c:pt>
                <c:pt idx="105">
                  <c:v>45241.729166666664</c:v>
                </c:pt>
                <c:pt idx="106">
                  <c:v>45241.736111111109</c:v>
                </c:pt>
                <c:pt idx="107">
                  <c:v>45241.743055555555</c:v>
                </c:pt>
                <c:pt idx="108">
                  <c:v>45241.75</c:v>
                </c:pt>
                <c:pt idx="109">
                  <c:v>45241.756944444445</c:v>
                </c:pt>
                <c:pt idx="110">
                  <c:v>45241.763888888891</c:v>
                </c:pt>
                <c:pt idx="111">
                  <c:v>45241.770833333336</c:v>
                </c:pt>
                <c:pt idx="112">
                  <c:v>45241.777777777781</c:v>
                </c:pt>
                <c:pt idx="113">
                  <c:v>45241.784722222219</c:v>
                </c:pt>
                <c:pt idx="114">
                  <c:v>45241.791666666664</c:v>
                </c:pt>
                <c:pt idx="115">
                  <c:v>45241.798611111109</c:v>
                </c:pt>
                <c:pt idx="116">
                  <c:v>45241.805555555555</c:v>
                </c:pt>
                <c:pt idx="117">
                  <c:v>45241.8125</c:v>
                </c:pt>
                <c:pt idx="118">
                  <c:v>45241.819444444445</c:v>
                </c:pt>
                <c:pt idx="119">
                  <c:v>45241.826388888891</c:v>
                </c:pt>
                <c:pt idx="120">
                  <c:v>45241.833333333336</c:v>
                </c:pt>
                <c:pt idx="121">
                  <c:v>45241.840277777781</c:v>
                </c:pt>
                <c:pt idx="122">
                  <c:v>45241.847222222219</c:v>
                </c:pt>
                <c:pt idx="123">
                  <c:v>45241.854166666664</c:v>
                </c:pt>
                <c:pt idx="124">
                  <c:v>45241.861111111109</c:v>
                </c:pt>
                <c:pt idx="125">
                  <c:v>45241.868055555555</c:v>
                </c:pt>
                <c:pt idx="126">
                  <c:v>45241.875</c:v>
                </c:pt>
                <c:pt idx="127">
                  <c:v>45241.881944444445</c:v>
                </c:pt>
                <c:pt idx="128">
                  <c:v>45241.888888888891</c:v>
                </c:pt>
                <c:pt idx="129">
                  <c:v>45241.895833333336</c:v>
                </c:pt>
                <c:pt idx="130">
                  <c:v>45241.902777777781</c:v>
                </c:pt>
                <c:pt idx="131">
                  <c:v>45241.909722222219</c:v>
                </c:pt>
                <c:pt idx="132">
                  <c:v>45241.916666666664</c:v>
                </c:pt>
                <c:pt idx="133">
                  <c:v>45241.923611111109</c:v>
                </c:pt>
                <c:pt idx="134">
                  <c:v>45241.930555555555</c:v>
                </c:pt>
                <c:pt idx="135">
                  <c:v>45241.9375</c:v>
                </c:pt>
                <c:pt idx="136">
                  <c:v>45241.944444444445</c:v>
                </c:pt>
                <c:pt idx="137">
                  <c:v>45241.951388888891</c:v>
                </c:pt>
                <c:pt idx="138">
                  <c:v>45241.958333333336</c:v>
                </c:pt>
                <c:pt idx="139">
                  <c:v>45241.965277777781</c:v>
                </c:pt>
                <c:pt idx="140">
                  <c:v>45241.972222222219</c:v>
                </c:pt>
                <c:pt idx="141">
                  <c:v>45241.979166666664</c:v>
                </c:pt>
                <c:pt idx="142">
                  <c:v>45241.986111111109</c:v>
                </c:pt>
                <c:pt idx="143">
                  <c:v>45241.993055555555</c:v>
                </c:pt>
                <c:pt idx="144">
                  <c:v>45242</c:v>
                </c:pt>
                <c:pt idx="145">
                  <c:v>45242.006944444445</c:v>
                </c:pt>
                <c:pt idx="146">
                  <c:v>45242.013888888891</c:v>
                </c:pt>
                <c:pt idx="147">
                  <c:v>45242.020833333336</c:v>
                </c:pt>
                <c:pt idx="148">
                  <c:v>45242.027777777781</c:v>
                </c:pt>
                <c:pt idx="149">
                  <c:v>45242.034722222219</c:v>
                </c:pt>
                <c:pt idx="150">
                  <c:v>45242.041666666664</c:v>
                </c:pt>
                <c:pt idx="151">
                  <c:v>45242.048611111109</c:v>
                </c:pt>
                <c:pt idx="152">
                  <c:v>45242.055555555555</c:v>
                </c:pt>
                <c:pt idx="153">
                  <c:v>45242.0625</c:v>
                </c:pt>
                <c:pt idx="154">
                  <c:v>45242.069444444445</c:v>
                </c:pt>
                <c:pt idx="155">
                  <c:v>45242.076388888891</c:v>
                </c:pt>
                <c:pt idx="156">
                  <c:v>45242.083333333336</c:v>
                </c:pt>
                <c:pt idx="157">
                  <c:v>45242.090277777781</c:v>
                </c:pt>
                <c:pt idx="158">
                  <c:v>45242.097222222219</c:v>
                </c:pt>
                <c:pt idx="159">
                  <c:v>45242.104166666664</c:v>
                </c:pt>
                <c:pt idx="160">
                  <c:v>45242.111111111109</c:v>
                </c:pt>
                <c:pt idx="161">
                  <c:v>45242.118055555555</c:v>
                </c:pt>
                <c:pt idx="162">
                  <c:v>45242.125</c:v>
                </c:pt>
                <c:pt idx="163">
                  <c:v>45242.131944444445</c:v>
                </c:pt>
                <c:pt idx="164">
                  <c:v>45242.138888888891</c:v>
                </c:pt>
                <c:pt idx="165">
                  <c:v>45242.145833333336</c:v>
                </c:pt>
                <c:pt idx="166">
                  <c:v>45242.152777777781</c:v>
                </c:pt>
                <c:pt idx="167">
                  <c:v>45242.159722222219</c:v>
                </c:pt>
                <c:pt idx="168">
                  <c:v>45242.166666666664</c:v>
                </c:pt>
                <c:pt idx="169">
                  <c:v>45242.173611111109</c:v>
                </c:pt>
                <c:pt idx="170">
                  <c:v>45242.180555555555</c:v>
                </c:pt>
                <c:pt idx="171">
                  <c:v>45242.1875</c:v>
                </c:pt>
                <c:pt idx="172">
                  <c:v>45242.194444444445</c:v>
                </c:pt>
                <c:pt idx="173">
                  <c:v>45242.201388888891</c:v>
                </c:pt>
                <c:pt idx="174">
                  <c:v>45242.208333333336</c:v>
                </c:pt>
                <c:pt idx="175">
                  <c:v>45242.215277777781</c:v>
                </c:pt>
                <c:pt idx="176">
                  <c:v>45242.222222222219</c:v>
                </c:pt>
                <c:pt idx="177">
                  <c:v>45242.229166666664</c:v>
                </c:pt>
                <c:pt idx="178">
                  <c:v>45242.236111111109</c:v>
                </c:pt>
                <c:pt idx="179">
                  <c:v>45242.243055555555</c:v>
                </c:pt>
                <c:pt idx="180">
                  <c:v>45242.25</c:v>
                </c:pt>
                <c:pt idx="181">
                  <c:v>45242.256944444445</c:v>
                </c:pt>
                <c:pt idx="182">
                  <c:v>45242.263888888891</c:v>
                </c:pt>
                <c:pt idx="183">
                  <c:v>45242.270833333336</c:v>
                </c:pt>
                <c:pt idx="184">
                  <c:v>45242.277777777781</c:v>
                </c:pt>
                <c:pt idx="185">
                  <c:v>45242.284722222219</c:v>
                </c:pt>
                <c:pt idx="186">
                  <c:v>45242.291666666664</c:v>
                </c:pt>
                <c:pt idx="187">
                  <c:v>45242.298611111109</c:v>
                </c:pt>
                <c:pt idx="188">
                  <c:v>45242.305555555555</c:v>
                </c:pt>
                <c:pt idx="189">
                  <c:v>45242.3125</c:v>
                </c:pt>
                <c:pt idx="190">
                  <c:v>45242.319444444445</c:v>
                </c:pt>
                <c:pt idx="191">
                  <c:v>45242.326388888891</c:v>
                </c:pt>
                <c:pt idx="192">
                  <c:v>45242.333333333336</c:v>
                </c:pt>
                <c:pt idx="193">
                  <c:v>45242.340277777781</c:v>
                </c:pt>
                <c:pt idx="194">
                  <c:v>45242.347222222219</c:v>
                </c:pt>
                <c:pt idx="195">
                  <c:v>45242.354166666664</c:v>
                </c:pt>
                <c:pt idx="196">
                  <c:v>45242.361111111109</c:v>
                </c:pt>
                <c:pt idx="197">
                  <c:v>45242.368055555555</c:v>
                </c:pt>
                <c:pt idx="198">
                  <c:v>45242.375</c:v>
                </c:pt>
                <c:pt idx="199">
                  <c:v>45242.381944444445</c:v>
                </c:pt>
                <c:pt idx="200">
                  <c:v>45242.388888888891</c:v>
                </c:pt>
                <c:pt idx="201">
                  <c:v>45242.395833333336</c:v>
                </c:pt>
                <c:pt idx="202">
                  <c:v>45242.402777777781</c:v>
                </c:pt>
                <c:pt idx="203">
                  <c:v>45242.409722222219</c:v>
                </c:pt>
                <c:pt idx="204">
                  <c:v>45242.416666666664</c:v>
                </c:pt>
                <c:pt idx="205">
                  <c:v>45242.423611111109</c:v>
                </c:pt>
                <c:pt idx="206">
                  <c:v>45242.430555555555</c:v>
                </c:pt>
                <c:pt idx="207">
                  <c:v>45242.4375</c:v>
                </c:pt>
                <c:pt idx="208">
                  <c:v>45242.444444444445</c:v>
                </c:pt>
                <c:pt idx="209">
                  <c:v>45242.451388888891</c:v>
                </c:pt>
                <c:pt idx="210">
                  <c:v>45242.458333333336</c:v>
                </c:pt>
                <c:pt idx="211">
                  <c:v>45242.465277777781</c:v>
                </c:pt>
                <c:pt idx="212">
                  <c:v>45242.472222222219</c:v>
                </c:pt>
                <c:pt idx="213">
                  <c:v>45242.479166666664</c:v>
                </c:pt>
                <c:pt idx="214">
                  <c:v>45242.486111111109</c:v>
                </c:pt>
                <c:pt idx="215">
                  <c:v>45242.493055555555</c:v>
                </c:pt>
                <c:pt idx="216">
                  <c:v>45242.5</c:v>
                </c:pt>
                <c:pt idx="217">
                  <c:v>45242.506944444445</c:v>
                </c:pt>
                <c:pt idx="218">
                  <c:v>45242.513888888891</c:v>
                </c:pt>
                <c:pt idx="219">
                  <c:v>45242.520833333336</c:v>
                </c:pt>
                <c:pt idx="220">
                  <c:v>45242.527777777781</c:v>
                </c:pt>
                <c:pt idx="221">
                  <c:v>45242.534722222219</c:v>
                </c:pt>
                <c:pt idx="222">
                  <c:v>45242.541666666664</c:v>
                </c:pt>
                <c:pt idx="223">
                  <c:v>45242.548611111109</c:v>
                </c:pt>
                <c:pt idx="224">
                  <c:v>45242.555555555555</c:v>
                </c:pt>
                <c:pt idx="225">
                  <c:v>45242.5625</c:v>
                </c:pt>
                <c:pt idx="226">
                  <c:v>45242.569444444445</c:v>
                </c:pt>
                <c:pt idx="227">
                  <c:v>45242.576388888891</c:v>
                </c:pt>
                <c:pt idx="228">
                  <c:v>45242.583333333336</c:v>
                </c:pt>
                <c:pt idx="229">
                  <c:v>45242.590277777781</c:v>
                </c:pt>
                <c:pt idx="230">
                  <c:v>45242.597222222219</c:v>
                </c:pt>
                <c:pt idx="231">
                  <c:v>45242.604166666664</c:v>
                </c:pt>
                <c:pt idx="232">
                  <c:v>45242.611111111109</c:v>
                </c:pt>
                <c:pt idx="233">
                  <c:v>45242.618055555555</c:v>
                </c:pt>
                <c:pt idx="234">
                  <c:v>45242.625</c:v>
                </c:pt>
                <c:pt idx="235">
                  <c:v>45242.631944444445</c:v>
                </c:pt>
                <c:pt idx="236">
                  <c:v>45242.638888888891</c:v>
                </c:pt>
                <c:pt idx="237">
                  <c:v>45242.645833333336</c:v>
                </c:pt>
                <c:pt idx="238">
                  <c:v>45242.652777777781</c:v>
                </c:pt>
                <c:pt idx="239">
                  <c:v>45242.659722222219</c:v>
                </c:pt>
                <c:pt idx="240">
                  <c:v>45242.666666666664</c:v>
                </c:pt>
                <c:pt idx="241">
                  <c:v>45242.673611111109</c:v>
                </c:pt>
                <c:pt idx="242">
                  <c:v>45242.680555555555</c:v>
                </c:pt>
                <c:pt idx="243">
                  <c:v>45242.6875</c:v>
                </c:pt>
                <c:pt idx="244">
                  <c:v>45242.694444444445</c:v>
                </c:pt>
                <c:pt idx="245">
                  <c:v>45242.701388888891</c:v>
                </c:pt>
                <c:pt idx="246">
                  <c:v>45242.708333333336</c:v>
                </c:pt>
                <c:pt idx="247">
                  <c:v>45242.715277777781</c:v>
                </c:pt>
                <c:pt idx="248">
                  <c:v>45242.722222222219</c:v>
                </c:pt>
                <c:pt idx="249">
                  <c:v>45242.729166666664</c:v>
                </c:pt>
                <c:pt idx="250">
                  <c:v>45242.736111111109</c:v>
                </c:pt>
                <c:pt idx="251">
                  <c:v>45242.743055555555</c:v>
                </c:pt>
                <c:pt idx="252">
                  <c:v>45242.75</c:v>
                </c:pt>
                <c:pt idx="253">
                  <c:v>45242.756944444445</c:v>
                </c:pt>
                <c:pt idx="254">
                  <c:v>45242.763888888891</c:v>
                </c:pt>
                <c:pt idx="255">
                  <c:v>45242.770833333336</c:v>
                </c:pt>
                <c:pt idx="256">
                  <c:v>45242.777777777781</c:v>
                </c:pt>
                <c:pt idx="257">
                  <c:v>45242.784722222219</c:v>
                </c:pt>
                <c:pt idx="258">
                  <c:v>45242.791666666664</c:v>
                </c:pt>
                <c:pt idx="259">
                  <c:v>45242.798611111109</c:v>
                </c:pt>
                <c:pt idx="260">
                  <c:v>45242.805555555555</c:v>
                </c:pt>
                <c:pt idx="261">
                  <c:v>45242.8125</c:v>
                </c:pt>
                <c:pt idx="262">
                  <c:v>45242.819444444445</c:v>
                </c:pt>
                <c:pt idx="263">
                  <c:v>45242.826388888891</c:v>
                </c:pt>
                <c:pt idx="264">
                  <c:v>45242.833333333336</c:v>
                </c:pt>
                <c:pt idx="265">
                  <c:v>45242.840277777781</c:v>
                </c:pt>
                <c:pt idx="266">
                  <c:v>45242.847222222219</c:v>
                </c:pt>
                <c:pt idx="267">
                  <c:v>45242.854166666664</c:v>
                </c:pt>
                <c:pt idx="268">
                  <c:v>45242.861111111109</c:v>
                </c:pt>
                <c:pt idx="269">
                  <c:v>45242.868055555555</c:v>
                </c:pt>
                <c:pt idx="270">
                  <c:v>45242.875</c:v>
                </c:pt>
                <c:pt idx="271">
                  <c:v>45242.881944444445</c:v>
                </c:pt>
                <c:pt idx="272">
                  <c:v>45242.888888888891</c:v>
                </c:pt>
                <c:pt idx="273">
                  <c:v>45242.895833333336</c:v>
                </c:pt>
                <c:pt idx="274">
                  <c:v>45242.902777777781</c:v>
                </c:pt>
                <c:pt idx="275">
                  <c:v>45242.909722222219</c:v>
                </c:pt>
                <c:pt idx="276">
                  <c:v>45242.916666666664</c:v>
                </c:pt>
                <c:pt idx="277">
                  <c:v>45242.923611111109</c:v>
                </c:pt>
                <c:pt idx="278">
                  <c:v>45242.930555555555</c:v>
                </c:pt>
                <c:pt idx="279">
                  <c:v>45242.9375</c:v>
                </c:pt>
                <c:pt idx="280">
                  <c:v>45242.944444444445</c:v>
                </c:pt>
                <c:pt idx="281">
                  <c:v>45242.951388888891</c:v>
                </c:pt>
                <c:pt idx="282">
                  <c:v>45242.958333333336</c:v>
                </c:pt>
                <c:pt idx="283">
                  <c:v>45242.965277777781</c:v>
                </c:pt>
                <c:pt idx="284">
                  <c:v>45242.972222222219</c:v>
                </c:pt>
                <c:pt idx="285">
                  <c:v>45242.979166666664</c:v>
                </c:pt>
                <c:pt idx="286">
                  <c:v>45242.986111111109</c:v>
                </c:pt>
                <c:pt idx="287">
                  <c:v>45242.993055555555</c:v>
                </c:pt>
                <c:pt idx="288">
                  <c:v>45243</c:v>
                </c:pt>
                <c:pt idx="289">
                  <c:v>45243.006944444445</c:v>
                </c:pt>
                <c:pt idx="290">
                  <c:v>45243.013888888891</c:v>
                </c:pt>
                <c:pt idx="291">
                  <c:v>45243.020833333336</c:v>
                </c:pt>
                <c:pt idx="292">
                  <c:v>45243.027777777781</c:v>
                </c:pt>
                <c:pt idx="293">
                  <c:v>45243.034722222219</c:v>
                </c:pt>
                <c:pt idx="294">
                  <c:v>45243.041666666664</c:v>
                </c:pt>
                <c:pt idx="295">
                  <c:v>45243.048611111109</c:v>
                </c:pt>
                <c:pt idx="296">
                  <c:v>45243.055555555555</c:v>
                </c:pt>
                <c:pt idx="297">
                  <c:v>45243.0625</c:v>
                </c:pt>
                <c:pt idx="298">
                  <c:v>45243.069444444445</c:v>
                </c:pt>
                <c:pt idx="299">
                  <c:v>45243.076388888891</c:v>
                </c:pt>
                <c:pt idx="300">
                  <c:v>45243.083333333336</c:v>
                </c:pt>
                <c:pt idx="301">
                  <c:v>45243.090277777781</c:v>
                </c:pt>
                <c:pt idx="302">
                  <c:v>45243.097222222219</c:v>
                </c:pt>
                <c:pt idx="303">
                  <c:v>45243.104166666664</c:v>
                </c:pt>
                <c:pt idx="304">
                  <c:v>45243.111111111109</c:v>
                </c:pt>
                <c:pt idx="305">
                  <c:v>45243.118055555555</c:v>
                </c:pt>
                <c:pt idx="306">
                  <c:v>45243.125</c:v>
                </c:pt>
                <c:pt idx="307">
                  <c:v>45243.131944444445</c:v>
                </c:pt>
                <c:pt idx="308">
                  <c:v>45243.138888888891</c:v>
                </c:pt>
                <c:pt idx="309">
                  <c:v>45243.145833333336</c:v>
                </c:pt>
                <c:pt idx="310">
                  <c:v>45243.152777777781</c:v>
                </c:pt>
                <c:pt idx="311">
                  <c:v>45243.159722222219</c:v>
                </c:pt>
                <c:pt idx="312">
                  <c:v>45243.166666666664</c:v>
                </c:pt>
                <c:pt idx="313">
                  <c:v>45243.173611111109</c:v>
                </c:pt>
                <c:pt idx="314">
                  <c:v>45243.180555555555</c:v>
                </c:pt>
                <c:pt idx="315">
                  <c:v>45243.1875</c:v>
                </c:pt>
                <c:pt idx="316">
                  <c:v>45243.194444444445</c:v>
                </c:pt>
                <c:pt idx="317">
                  <c:v>45243.201388888891</c:v>
                </c:pt>
                <c:pt idx="318">
                  <c:v>45243.208333333336</c:v>
                </c:pt>
                <c:pt idx="319">
                  <c:v>45243.215277777781</c:v>
                </c:pt>
                <c:pt idx="320">
                  <c:v>45243.222222222219</c:v>
                </c:pt>
                <c:pt idx="321">
                  <c:v>45243.229166666664</c:v>
                </c:pt>
                <c:pt idx="322">
                  <c:v>45243.236111111109</c:v>
                </c:pt>
                <c:pt idx="323">
                  <c:v>45243.243055555555</c:v>
                </c:pt>
                <c:pt idx="324">
                  <c:v>45243.25</c:v>
                </c:pt>
                <c:pt idx="325">
                  <c:v>45243.256944444445</c:v>
                </c:pt>
                <c:pt idx="326">
                  <c:v>45243.263888888891</c:v>
                </c:pt>
                <c:pt idx="327">
                  <c:v>45243.270833333336</c:v>
                </c:pt>
                <c:pt idx="328">
                  <c:v>45243.277777777781</c:v>
                </c:pt>
                <c:pt idx="329">
                  <c:v>45243.284722222219</c:v>
                </c:pt>
                <c:pt idx="330">
                  <c:v>45243.291666666664</c:v>
                </c:pt>
                <c:pt idx="331">
                  <c:v>45243.298611111109</c:v>
                </c:pt>
                <c:pt idx="332">
                  <c:v>45243.305555555555</c:v>
                </c:pt>
                <c:pt idx="333">
                  <c:v>45243.3125</c:v>
                </c:pt>
                <c:pt idx="334">
                  <c:v>45243.319444444445</c:v>
                </c:pt>
                <c:pt idx="335">
                  <c:v>45243.326388888891</c:v>
                </c:pt>
                <c:pt idx="336">
                  <c:v>45243.333333333336</c:v>
                </c:pt>
                <c:pt idx="337">
                  <c:v>45243.340277777781</c:v>
                </c:pt>
                <c:pt idx="338">
                  <c:v>45243.347222222219</c:v>
                </c:pt>
                <c:pt idx="339">
                  <c:v>45243.354166666664</c:v>
                </c:pt>
                <c:pt idx="340">
                  <c:v>45243.361111111109</c:v>
                </c:pt>
                <c:pt idx="341">
                  <c:v>45243.368055555555</c:v>
                </c:pt>
                <c:pt idx="342">
                  <c:v>45243.375</c:v>
                </c:pt>
                <c:pt idx="343">
                  <c:v>45243.381944444445</c:v>
                </c:pt>
                <c:pt idx="344">
                  <c:v>45243.388888888891</c:v>
                </c:pt>
                <c:pt idx="345">
                  <c:v>45243.395833333336</c:v>
                </c:pt>
                <c:pt idx="346">
                  <c:v>45243.402777777781</c:v>
                </c:pt>
                <c:pt idx="347">
                  <c:v>45243.409722222219</c:v>
                </c:pt>
                <c:pt idx="348">
                  <c:v>45243.416666666664</c:v>
                </c:pt>
                <c:pt idx="349">
                  <c:v>45243.423611111109</c:v>
                </c:pt>
                <c:pt idx="350">
                  <c:v>45243.430555555555</c:v>
                </c:pt>
                <c:pt idx="351">
                  <c:v>45243.4375</c:v>
                </c:pt>
                <c:pt idx="352">
                  <c:v>45243.444444444445</c:v>
                </c:pt>
                <c:pt idx="353">
                  <c:v>45243.451388888891</c:v>
                </c:pt>
                <c:pt idx="354">
                  <c:v>45243.458333333336</c:v>
                </c:pt>
                <c:pt idx="355">
                  <c:v>45243.465277777781</c:v>
                </c:pt>
                <c:pt idx="356">
                  <c:v>45243.472222222219</c:v>
                </c:pt>
                <c:pt idx="357">
                  <c:v>45243.479166666664</c:v>
                </c:pt>
                <c:pt idx="358">
                  <c:v>45243.486111111109</c:v>
                </c:pt>
                <c:pt idx="359">
                  <c:v>45243.493055555555</c:v>
                </c:pt>
                <c:pt idx="360">
                  <c:v>45243.5</c:v>
                </c:pt>
                <c:pt idx="361">
                  <c:v>45243.506944444445</c:v>
                </c:pt>
                <c:pt idx="362">
                  <c:v>45243.513888888891</c:v>
                </c:pt>
                <c:pt idx="363">
                  <c:v>45243.520833333336</c:v>
                </c:pt>
                <c:pt idx="364">
                  <c:v>45243.527777777781</c:v>
                </c:pt>
                <c:pt idx="365">
                  <c:v>45243.534722222219</c:v>
                </c:pt>
                <c:pt idx="366">
                  <c:v>45243.541666666664</c:v>
                </c:pt>
                <c:pt idx="367">
                  <c:v>45243.548611111109</c:v>
                </c:pt>
                <c:pt idx="368">
                  <c:v>45243.555555555555</c:v>
                </c:pt>
                <c:pt idx="369">
                  <c:v>45243.5625</c:v>
                </c:pt>
                <c:pt idx="370">
                  <c:v>45243.569444444445</c:v>
                </c:pt>
                <c:pt idx="371">
                  <c:v>45243.576388888891</c:v>
                </c:pt>
                <c:pt idx="372">
                  <c:v>45243.583333333336</c:v>
                </c:pt>
                <c:pt idx="373">
                  <c:v>45243.590277777781</c:v>
                </c:pt>
                <c:pt idx="374">
                  <c:v>45243.597222222219</c:v>
                </c:pt>
                <c:pt idx="375">
                  <c:v>45243.604166666664</c:v>
                </c:pt>
                <c:pt idx="376">
                  <c:v>45243.611111111109</c:v>
                </c:pt>
                <c:pt idx="377">
                  <c:v>45243.618055555555</c:v>
                </c:pt>
                <c:pt idx="378">
                  <c:v>45243.625</c:v>
                </c:pt>
                <c:pt idx="379">
                  <c:v>45243.631944444445</c:v>
                </c:pt>
                <c:pt idx="380">
                  <c:v>45243.638888888891</c:v>
                </c:pt>
                <c:pt idx="381">
                  <c:v>45243.645833333336</c:v>
                </c:pt>
                <c:pt idx="382">
                  <c:v>45243.652777777781</c:v>
                </c:pt>
                <c:pt idx="383">
                  <c:v>45243.659722222219</c:v>
                </c:pt>
                <c:pt idx="384">
                  <c:v>45243.666666666664</c:v>
                </c:pt>
                <c:pt idx="385">
                  <c:v>45243.673611111109</c:v>
                </c:pt>
                <c:pt idx="386">
                  <c:v>45243.680555555555</c:v>
                </c:pt>
                <c:pt idx="387">
                  <c:v>45243.6875</c:v>
                </c:pt>
                <c:pt idx="388">
                  <c:v>45243.694444444445</c:v>
                </c:pt>
                <c:pt idx="389">
                  <c:v>45243.701388888891</c:v>
                </c:pt>
                <c:pt idx="390">
                  <c:v>45243.708333333336</c:v>
                </c:pt>
                <c:pt idx="391">
                  <c:v>45243.715277777781</c:v>
                </c:pt>
                <c:pt idx="392">
                  <c:v>45243.722222222219</c:v>
                </c:pt>
                <c:pt idx="393">
                  <c:v>45243.729166666664</c:v>
                </c:pt>
                <c:pt idx="394">
                  <c:v>45243.736111111109</c:v>
                </c:pt>
                <c:pt idx="395">
                  <c:v>45243.743055555555</c:v>
                </c:pt>
                <c:pt idx="396">
                  <c:v>45243.75</c:v>
                </c:pt>
                <c:pt idx="397">
                  <c:v>45243.756944444445</c:v>
                </c:pt>
                <c:pt idx="398">
                  <c:v>45243.763888888891</c:v>
                </c:pt>
                <c:pt idx="399">
                  <c:v>45243.770833333336</c:v>
                </c:pt>
                <c:pt idx="400">
                  <c:v>45243.777777777781</c:v>
                </c:pt>
                <c:pt idx="401">
                  <c:v>45243.784722222219</c:v>
                </c:pt>
                <c:pt idx="402">
                  <c:v>45243.791666666664</c:v>
                </c:pt>
                <c:pt idx="403">
                  <c:v>45243.798611111109</c:v>
                </c:pt>
                <c:pt idx="404">
                  <c:v>45243.805555555555</c:v>
                </c:pt>
                <c:pt idx="405">
                  <c:v>45243.8125</c:v>
                </c:pt>
                <c:pt idx="406">
                  <c:v>45243.819444444445</c:v>
                </c:pt>
                <c:pt idx="407">
                  <c:v>45243.826388888891</c:v>
                </c:pt>
                <c:pt idx="408">
                  <c:v>45243.833333333336</c:v>
                </c:pt>
                <c:pt idx="409">
                  <c:v>45243.840277777781</c:v>
                </c:pt>
                <c:pt idx="410">
                  <c:v>45243.847222222219</c:v>
                </c:pt>
                <c:pt idx="411">
                  <c:v>45243.854166666664</c:v>
                </c:pt>
                <c:pt idx="412">
                  <c:v>45243.861111111109</c:v>
                </c:pt>
                <c:pt idx="413">
                  <c:v>45243.868055555555</c:v>
                </c:pt>
                <c:pt idx="414">
                  <c:v>45243.875</c:v>
                </c:pt>
                <c:pt idx="415">
                  <c:v>45243.881944444445</c:v>
                </c:pt>
                <c:pt idx="416">
                  <c:v>45243.888888888891</c:v>
                </c:pt>
                <c:pt idx="417">
                  <c:v>45243.895833333336</c:v>
                </c:pt>
                <c:pt idx="418">
                  <c:v>45243.902777777781</c:v>
                </c:pt>
                <c:pt idx="419">
                  <c:v>45243.909722222219</c:v>
                </c:pt>
                <c:pt idx="420">
                  <c:v>45243.916666666664</c:v>
                </c:pt>
                <c:pt idx="421">
                  <c:v>45243.923611111109</c:v>
                </c:pt>
                <c:pt idx="422">
                  <c:v>45243.930555555555</c:v>
                </c:pt>
                <c:pt idx="423">
                  <c:v>45243.9375</c:v>
                </c:pt>
                <c:pt idx="424">
                  <c:v>45243.944444444445</c:v>
                </c:pt>
                <c:pt idx="425">
                  <c:v>45243.951388888891</c:v>
                </c:pt>
                <c:pt idx="426">
                  <c:v>45243.958333333336</c:v>
                </c:pt>
                <c:pt idx="427">
                  <c:v>45243.965277777781</c:v>
                </c:pt>
                <c:pt idx="428">
                  <c:v>45243.972222222219</c:v>
                </c:pt>
                <c:pt idx="429">
                  <c:v>45243.979166666664</c:v>
                </c:pt>
                <c:pt idx="430">
                  <c:v>45243.986111111109</c:v>
                </c:pt>
                <c:pt idx="431">
                  <c:v>45243.993055555555</c:v>
                </c:pt>
                <c:pt idx="432">
                  <c:v>45244</c:v>
                </c:pt>
                <c:pt idx="433">
                  <c:v>45244.006944444445</c:v>
                </c:pt>
                <c:pt idx="434">
                  <c:v>45244.013888888891</c:v>
                </c:pt>
                <c:pt idx="435">
                  <c:v>45244.020833333336</c:v>
                </c:pt>
                <c:pt idx="436">
                  <c:v>45244.027777777781</c:v>
                </c:pt>
                <c:pt idx="437">
                  <c:v>45244.034722222219</c:v>
                </c:pt>
                <c:pt idx="438">
                  <c:v>45244.041666666664</c:v>
                </c:pt>
                <c:pt idx="439">
                  <c:v>45244.048611111109</c:v>
                </c:pt>
                <c:pt idx="440">
                  <c:v>45244.055555555555</c:v>
                </c:pt>
                <c:pt idx="441">
                  <c:v>45244.0625</c:v>
                </c:pt>
                <c:pt idx="442">
                  <c:v>45244.069444444445</c:v>
                </c:pt>
                <c:pt idx="443">
                  <c:v>45244.076388888891</c:v>
                </c:pt>
                <c:pt idx="444">
                  <c:v>45244.083333333336</c:v>
                </c:pt>
                <c:pt idx="445">
                  <c:v>45244.090277777781</c:v>
                </c:pt>
                <c:pt idx="446">
                  <c:v>45244.097222222219</c:v>
                </c:pt>
                <c:pt idx="447">
                  <c:v>45244.104166666664</c:v>
                </c:pt>
                <c:pt idx="448">
                  <c:v>45244.111111111109</c:v>
                </c:pt>
                <c:pt idx="449">
                  <c:v>45244.118055555555</c:v>
                </c:pt>
                <c:pt idx="450">
                  <c:v>45244.125</c:v>
                </c:pt>
                <c:pt idx="451">
                  <c:v>45244.131944444445</c:v>
                </c:pt>
                <c:pt idx="452">
                  <c:v>45244.138888888891</c:v>
                </c:pt>
                <c:pt idx="453">
                  <c:v>45244.145833333336</c:v>
                </c:pt>
                <c:pt idx="454">
                  <c:v>45244.152777777781</c:v>
                </c:pt>
                <c:pt idx="455">
                  <c:v>45244.159722222219</c:v>
                </c:pt>
                <c:pt idx="456">
                  <c:v>45244.166666666664</c:v>
                </c:pt>
                <c:pt idx="457">
                  <c:v>45244.173611111109</c:v>
                </c:pt>
                <c:pt idx="458">
                  <c:v>45244.180555555555</c:v>
                </c:pt>
                <c:pt idx="459">
                  <c:v>45244.1875</c:v>
                </c:pt>
                <c:pt idx="460">
                  <c:v>45244.194444444445</c:v>
                </c:pt>
                <c:pt idx="461">
                  <c:v>45244.201388888891</c:v>
                </c:pt>
                <c:pt idx="462">
                  <c:v>45244.208333333336</c:v>
                </c:pt>
                <c:pt idx="463">
                  <c:v>45244.215277777781</c:v>
                </c:pt>
                <c:pt idx="464">
                  <c:v>45244.222222222219</c:v>
                </c:pt>
                <c:pt idx="465">
                  <c:v>45244.229166666664</c:v>
                </c:pt>
                <c:pt idx="466">
                  <c:v>45244.236111111109</c:v>
                </c:pt>
                <c:pt idx="467">
                  <c:v>45244.243055555555</c:v>
                </c:pt>
                <c:pt idx="468">
                  <c:v>45244.25</c:v>
                </c:pt>
                <c:pt idx="469">
                  <c:v>45244.256944444445</c:v>
                </c:pt>
                <c:pt idx="470">
                  <c:v>45244.263888888891</c:v>
                </c:pt>
                <c:pt idx="471">
                  <c:v>45244.270833333336</c:v>
                </c:pt>
                <c:pt idx="472">
                  <c:v>45244.277777777781</c:v>
                </c:pt>
                <c:pt idx="473">
                  <c:v>45244.284722222219</c:v>
                </c:pt>
                <c:pt idx="474">
                  <c:v>45244.291666666664</c:v>
                </c:pt>
                <c:pt idx="475">
                  <c:v>45244.298611111109</c:v>
                </c:pt>
                <c:pt idx="476">
                  <c:v>45244.305555555555</c:v>
                </c:pt>
                <c:pt idx="477">
                  <c:v>45244.3125</c:v>
                </c:pt>
                <c:pt idx="478">
                  <c:v>45244.319444444445</c:v>
                </c:pt>
                <c:pt idx="479">
                  <c:v>45244.326388888891</c:v>
                </c:pt>
                <c:pt idx="480">
                  <c:v>45244.333333333336</c:v>
                </c:pt>
                <c:pt idx="481">
                  <c:v>45244.340277777781</c:v>
                </c:pt>
                <c:pt idx="482">
                  <c:v>45244.347222222219</c:v>
                </c:pt>
                <c:pt idx="483">
                  <c:v>45244.354166666664</c:v>
                </c:pt>
                <c:pt idx="484">
                  <c:v>45244.361111111109</c:v>
                </c:pt>
                <c:pt idx="485">
                  <c:v>45244.368055555555</c:v>
                </c:pt>
                <c:pt idx="486">
                  <c:v>45244.375</c:v>
                </c:pt>
                <c:pt idx="487">
                  <c:v>45244.381944444445</c:v>
                </c:pt>
                <c:pt idx="488">
                  <c:v>45244.388888888891</c:v>
                </c:pt>
                <c:pt idx="489">
                  <c:v>45244.395833333336</c:v>
                </c:pt>
                <c:pt idx="490">
                  <c:v>45244.402777777781</c:v>
                </c:pt>
                <c:pt idx="491">
                  <c:v>45244.409722222219</c:v>
                </c:pt>
                <c:pt idx="492">
                  <c:v>45244.416666666664</c:v>
                </c:pt>
                <c:pt idx="493">
                  <c:v>45244.423611111109</c:v>
                </c:pt>
                <c:pt idx="494">
                  <c:v>45244.430555555555</c:v>
                </c:pt>
                <c:pt idx="495">
                  <c:v>45244.4375</c:v>
                </c:pt>
                <c:pt idx="496">
                  <c:v>45244.444444444445</c:v>
                </c:pt>
                <c:pt idx="497">
                  <c:v>45244.451388888891</c:v>
                </c:pt>
                <c:pt idx="498">
                  <c:v>45244.458333333336</c:v>
                </c:pt>
                <c:pt idx="499">
                  <c:v>45244.465277777781</c:v>
                </c:pt>
                <c:pt idx="500">
                  <c:v>45244.472222222219</c:v>
                </c:pt>
                <c:pt idx="501">
                  <c:v>45244.479166666664</c:v>
                </c:pt>
                <c:pt idx="502">
                  <c:v>45244.486111111109</c:v>
                </c:pt>
                <c:pt idx="503">
                  <c:v>45244.493055555555</c:v>
                </c:pt>
                <c:pt idx="504">
                  <c:v>45244.5</c:v>
                </c:pt>
                <c:pt idx="505">
                  <c:v>45244.506944444445</c:v>
                </c:pt>
                <c:pt idx="506">
                  <c:v>45244.513888888891</c:v>
                </c:pt>
                <c:pt idx="507">
                  <c:v>45244.520833333336</c:v>
                </c:pt>
                <c:pt idx="508">
                  <c:v>45244.527777777781</c:v>
                </c:pt>
                <c:pt idx="509">
                  <c:v>45244.534722222219</c:v>
                </c:pt>
                <c:pt idx="510">
                  <c:v>45244.541666666664</c:v>
                </c:pt>
                <c:pt idx="511">
                  <c:v>45244.548611111109</c:v>
                </c:pt>
                <c:pt idx="512">
                  <c:v>45244.555555555555</c:v>
                </c:pt>
                <c:pt idx="513">
                  <c:v>45244.5625</c:v>
                </c:pt>
                <c:pt idx="514">
                  <c:v>45244.569444444445</c:v>
                </c:pt>
                <c:pt idx="515">
                  <c:v>45244.576388888891</c:v>
                </c:pt>
                <c:pt idx="516">
                  <c:v>45244.583333333336</c:v>
                </c:pt>
                <c:pt idx="517">
                  <c:v>45244.590277777781</c:v>
                </c:pt>
                <c:pt idx="518">
                  <c:v>45244.597222222219</c:v>
                </c:pt>
                <c:pt idx="519">
                  <c:v>45244.604166666664</c:v>
                </c:pt>
                <c:pt idx="520">
                  <c:v>45244.611111111109</c:v>
                </c:pt>
                <c:pt idx="521">
                  <c:v>45244.618055555555</c:v>
                </c:pt>
                <c:pt idx="522">
                  <c:v>45244.625</c:v>
                </c:pt>
                <c:pt idx="523">
                  <c:v>45244.631944444445</c:v>
                </c:pt>
                <c:pt idx="524">
                  <c:v>45244.638888888891</c:v>
                </c:pt>
                <c:pt idx="525">
                  <c:v>45244.645833333336</c:v>
                </c:pt>
                <c:pt idx="526">
                  <c:v>45244.652777777781</c:v>
                </c:pt>
                <c:pt idx="527">
                  <c:v>45244.659722222219</c:v>
                </c:pt>
                <c:pt idx="528">
                  <c:v>45244.666666666664</c:v>
                </c:pt>
                <c:pt idx="529">
                  <c:v>45244.673611111109</c:v>
                </c:pt>
                <c:pt idx="530">
                  <c:v>45244.680555555555</c:v>
                </c:pt>
                <c:pt idx="531">
                  <c:v>45244.6875</c:v>
                </c:pt>
                <c:pt idx="532">
                  <c:v>45244.694444444445</c:v>
                </c:pt>
                <c:pt idx="533">
                  <c:v>45244.701388888891</c:v>
                </c:pt>
                <c:pt idx="534">
                  <c:v>45244.708333333336</c:v>
                </c:pt>
                <c:pt idx="535">
                  <c:v>45244.715277777781</c:v>
                </c:pt>
                <c:pt idx="536">
                  <c:v>45244.722222222219</c:v>
                </c:pt>
                <c:pt idx="537">
                  <c:v>45244.729166666664</c:v>
                </c:pt>
                <c:pt idx="538">
                  <c:v>45244.736111111109</c:v>
                </c:pt>
                <c:pt idx="539">
                  <c:v>45244.743055555555</c:v>
                </c:pt>
                <c:pt idx="540">
                  <c:v>45244.75</c:v>
                </c:pt>
                <c:pt idx="541">
                  <c:v>45244.756944444445</c:v>
                </c:pt>
                <c:pt idx="542">
                  <c:v>45244.763888888891</c:v>
                </c:pt>
                <c:pt idx="543">
                  <c:v>45244.770833333336</c:v>
                </c:pt>
                <c:pt idx="544">
                  <c:v>45244.777777777781</c:v>
                </c:pt>
                <c:pt idx="545">
                  <c:v>45244.784722222219</c:v>
                </c:pt>
                <c:pt idx="546">
                  <c:v>45244.791666666664</c:v>
                </c:pt>
                <c:pt idx="547">
                  <c:v>45244.798611111109</c:v>
                </c:pt>
                <c:pt idx="548">
                  <c:v>45244.805555555555</c:v>
                </c:pt>
                <c:pt idx="549">
                  <c:v>45244.8125</c:v>
                </c:pt>
                <c:pt idx="550">
                  <c:v>45244.819444444445</c:v>
                </c:pt>
                <c:pt idx="551">
                  <c:v>45244.826388888891</c:v>
                </c:pt>
                <c:pt idx="552">
                  <c:v>45244.833333333336</c:v>
                </c:pt>
                <c:pt idx="553">
                  <c:v>45244.840277777781</c:v>
                </c:pt>
                <c:pt idx="554">
                  <c:v>45244.847222222219</c:v>
                </c:pt>
                <c:pt idx="555">
                  <c:v>45244.854166666664</c:v>
                </c:pt>
                <c:pt idx="556">
                  <c:v>45244.861111111109</c:v>
                </c:pt>
                <c:pt idx="557">
                  <c:v>45244.868055555555</c:v>
                </c:pt>
                <c:pt idx="558">
                  <c:v>45244.875</c:v>
                </c:pt>
                <c:pt idx="559">
                  <c:v>45244.881944444445</c:v>
                </c:pt>
                <c:pt idx="560">
                  <c:v>45244.888888888891</c:v>
                </c:pt>
                <c:pt idx="561">
                  <c:v>45244.895833333336</c:v>
                </c:pt>
                <c:pt idx="562">
                  <c:v>45244.902777777781</c:v>
                </c:pt>
                <c:pt idx="563">
                  <c:v>45244.909722222219</c:v>
                </c:pt>
                <c:pt idx="564">
                  <c:v>45244.916666666664</c:v>
                </c:pt>
                <c:pt idx="565">
                  <c:v>45244.923611111109</c:v>
                </c:pt>
                <c:pt idx="566">
                  <c:v>45244.930555555555</c:v>
                </c:pt>
                <c:pt idx="567">
                  <c:v>45244.9375</c:v>
                </c:pt>
                <c:pt idx="568">
                  <c:v>45244.944444444445</c:v>
                </c:pt>
                <c:pt idx="569">
                  <c:v>45244.951388888891</c:v>
                </c:pt>
                <c:pt idx="570">
                  <c:v>45244.958333333336</c:v>
                </c:pt>
                <c:pt idx="571">
                  <c:v>45244.965277777781</c:v>
                </c:pt>
                <c:pt idx="572">
                  <c:v>45244.972222222219</c:v>
                </c:pt>
                <c:pt idx="573">
                  <c:v>45244.979166666664</c:v>
                </c:pt>
                <c:pt idx="574">
                  <c:v>45244.986111111109</c:v>
                </c:pt>
                <c:pt idx="575">
                  <c:v>45244.993055555555</c:v>
                </c:pt>
                <c:pt idx="576">
                  <c:v>45245</c:v>
                </c:pt>
                <c:pt idx="577">
                  <c:v>45245.006944444445</c:v>
                </c:pt>
                <c:pt idx="578">
                  <c:v>45245.013888888891</c:v>
                </c:pt>
                <c:pt idx="579">
                  <c:v>45245.020833333336</c:v>
                </c:pt>
                <c:pt idx="580">
                  <c:v>45245.027777777781</c:v>
                </c:pt>
                <c:pt idx="581">
                  <c:v>45245.034722222219</c:v>
                </c:pt>
                <c:pt idx="582">
                  <c:v>45245.041666666664</c:v>
                </c:pt>
                <c:pt idx="583">
                  <c:v>45245.048611111109</c:v>
                </c:pt>
                <c:pt idx="584">
                  <c:v>45245.055555555555</c:v>
                </c:pt>
                <c:pt idx="585">
                  <c:v>45245.0625</c:v>
                </c:pt>
                <c:pt idx="586">
                  <c:v>45245.069444444445</c:v>
                </c:pt>
                <c:pt idx="587">
                  <c:v>45245.076388888891</c:v>
                </c:pt>
                <c:pt idx="588">
                  <c:v>45245.083333333336</c:v>
                </c:pt>
                <c:pt idx="589">
                  <c:v>45245.090277777781</c:v>
                </c:pt>
                <c:pt idx="590">
                  <c:v>45245.097222222219</c:v>
                </c:pt>
                <c:pt idx="591">
                  <c:v>45245.104166666664</c:v>
                </c:pt>
                <c:pt idx="592">
                  <c:v>45245.111111111109</c:v>
                </c:pt>
                <c:pt idx="593">
                  <c:v>45245.118055555555</c:v>
                </c:pt>
                <c:pt idx="594">
                  <c:v>45245.125</c:v>
                </c:pt>
                <c:pt idx="595">
                  <c:v>45245.131944444445</c:v>
                </c:pt>
                <c:pt idx="596">
                  <c:v>45245.138888888891</c:v>
                </c:pt>
                <c:pt idx="597">
                  <c:v>45245.145833333336</c:v>
                </c:pt>
                <c:pt idx="598">
                  <c:v>45245.152777777781</c:v>
                </c:pt>
                <c:pt idx="599">
                  <c:v>45245.159722222219</c:v>
                </c:pt>
                <c:pt idx="600">
                  <c:v>45245.166666666664</c:v>
                </c:pt>
                <c:pt idx="601">
                  <c:v>45245.173611111109</c:v>
                </c:pt>
                <c:pt idx="602">
                  <c:v>45245.180555555555</c:v>
                </c:pt>
                <c:pt idx="603">
                  <c:v>45245.1875</c:v>
                </c:pt>
                <c:pt idx="604">
                  <c:v>45245.194444444445</c:v>
                </c:pt>
                <c:pt idx="605">
                  <c:v>45245.201388888891</c:v>
                </c:pt>
                <c:pt idx="606">
                  <c:v>45245.208333333336</c:v>
                </c:pt>
                <c:pt idx="607">
                  <c:v>45245.215277777781</c:v>
                </c:pt>
                <c:pt idx="608">
                  <c:v>45245.222222222219</c:v>
                </c:pt>
                <c:pt idx="609">
                  <c:v>45245.229166666664</c:v>
                </c:pt>
                <c:pt idx="610">
                  <c:v>45245.236111111109</c:v>
                </c:pt>
                <c:pt idx="611">
                  <c:v>45245.243055555555</c:v>
                </c:pt>
                <c:pt idx="612">
                  <c:v>45245.25</c:v>
                </c:pt>
                <c:pt idx="613">
                  <c:v>45245.256944444445</c:v>
                </c:pt>
                <c:pt idx="614">
                  <c:v>45245.263888888891</c:v>
                </c:pt>
                <c:pt idx="615">
                  <c:v>45245.270833333336</c:v>
                </c:pt>
                <c:pt idx="616">
                  <c:v>45245.277777777781</c:v>
                </c:pt>
                <c:pt idx="617">
                  <c:v>45245.284722222219</c:v>
                </c:pt>
                <c:pt idx="618">
                  <c:v>45245.291666666664</c:v>
                </c:pt>
                <c:pt idx="619">
                  <c:v>45245.298611111109</c:v>
                </c:pt>
                <c:pt idx="620">
                  <c:v>45245.305555555555</c:v>
                </c:pt>
                <c:pt idx="621">
                  <c:v>45245.3125</c:v>
                </c:pt>
                <c:pt idx="622">
                  <c:v>45245.319444444445</c:v>
                </c:pt>
                <c:pt idx="623">
                  <c:v>45245.326388888891</c:v>
                </c:pt>
                <c:pt idx="624">
                  <c:v>45245.333333333336</c:v>
                </c:pt>
                <c:pt idx="625">
                  <c:v>45245.340277777781</c:v>
                </c:pt>
                <c:pt idx="626">
                  <c:v>45245.347222222219</c:v>
                </c:pt>
                <c:pt idx="627">
                  <c:v>45245.354166666664</c:v>
                </c:pt>
                <c:pt idx="628">
                  <c:v>45245.361111111109</c:v>
                </c:pt>
                <c:pt idx="629">
                  <c:v>45245.368055555555</c:v>
                </c:pt>
                <c:pt idx="630">
                  <c:v>45245.375</c:v>
                </c:pt>
                <c:pt idx="631">
                  <c:v>45245.381944444445</c:v>
                </c:pt>
                <c:pt idx="632">
                  <c:v>45245.388888888891</c:v>
                </c:pt>
                <c:pt idx="633">
                  <c:v>45245.395833333336</c:v>
                </c:pt>
                <c:pt idx="634">
                  <c:v>45245.402777777781</c:v>
                </c:pt>
                <c:pt idx="635">
                  <c:v>45245.409722222219</c:v>
                </c:pt>
                <c:pt idx="636">
                  <c:v>45245.416666666664</c:v>
                </c:pt>
                <c:pt idx="637">
                  <c:v>45245.423611111109</c:v>
                </c:pt>
                <c:pt idx="638">
                  <c:v>45245.430555555555</c:v>
                </c:pt>
                <c:pt idx="639">
                  <c:v>45245.4375</c:v>
                </c:pt>
                <c:pt idx="640">
                  <c:v>45245.444444444445</c:v>
                </c:pt>
                <c:pt idx="641">
                  <c:v>45245.451388888891</c:v>
                </c:pt>
                <c:pt idx="642">
                  <c:v>45245.458333333336</c:v>
                </c:pt>
                <c:pt idx="643">
                  <c:v>45245.465277777781</c:v>
                </c:pt>
                <c:pt idx="644">
                  <c:v>45245.472222222219</c:v>
                </c:pt>
                <c:pt idx="645">
                  <c:v>45245.479166666664</c:v>
                </c:pt>
                <c:pt idx="646">
                  <c:v>45245.486111111109</c:v>
                </c:pt>
                <c:pt idx="647">
                  <c:v>45245.493055555555</c:v>
                </c:pt>
                <c:pt idx="648">
                  <c:v>45245.5</c:v>
                </c:pt>
                <c:pt idx="649">
                  <c:v>45245.506944444445</c:v>
                </c:pt>
                <c:pt idx="650">
                  <c:v>45245.513888888891</c:v>
                </c:pt>
                <c:pt idx="651">
                  <c:v>45245.520833333336</c:v>
                </c:pt>
                <c:pt idx="652">
                  <c:v>45245.527777777781</c:v>
                </c:pt>
                <c:pt idx="653">
                  <c:v>45245.534722222219</c:v>
                </c:pt>
                <c:pt idx="654">
                  <c:v>45245.541666666664</c:v>
                </c:pt>
                <c:pt idx="655">
                  <c:v>45245.548611111109</c:v>
                </c:pt>
                <c:pt idx="656">
                  <c:v>45245.555555555555</c:v>
                </c:pt>
                <c:pt idx="657">
                  <c:v>45245.5625</c:v>
                </c:pt>
                <c:pt idx="658">
                  <c:v>45245.569444444445</c:v>
                </c:pt>
                <c:pt idx="659">
                  <c:v>45245.576388888891</c:v>
                </c:pt>
                <c:pt idx="660">
                  <c:v>45245.583333333336</c:v>
                </c:pt>
                <c:pt idx="661">
                  <c:v>45245.590277777781</c:v>
                </c:pt>
                <c:pt idx="662">
                  <c:v>45245.597222222219</c:v>
                </c:pt>
                <c:pt idx="663">
                  <c:v>45245.604166666664</c:v>
                </c:pt>
                <c:pt idx="664">
                  <c:v>45245.611111111109</c:v>
                </c:pt>
                <c:pt idx="665">
                  <c:v>45245.618055555555</c:v>
                </c:pt>
                <c:pt idx="666">
                  <c:v>45245.625</c:v>
                </c:pt>
                <c:pt idx="667">
                  <c:v>45245.631944444445</c:v>
                </c:pt>
                <c:pt idx="668">
                  <c:v>45245.638888888891</c:v>
                </c:pt>
                <c:pt idx="669">
                  <c:v>45245.645833333336</c:v>
                </c:pt>
                <c:pt idx="670">
                  <c:v>45245.652777777781</c:v>
                </c:pt>
                <c:pt idx="671">
                  <c:v>45245.659722222219</c:v>
                </c:pt>
                <c:pt idx="672">
                  <c:v>45245.666666666664</c:v>
                </c:pt>
                <c:pt idx="673">
                  <c:v>45245.673611111109</c:v>
                </c:pt>
                <c:pt idx="674">
                  <c:v>45245.680555555555</c:v>
                </c:pt>
                <c:pt idx="675">
                  <c:v>45245.6875</c:v>
                </c:pt>
                <c:pt idx="676">
                  <c:v>45245.694444444445</c:v>
                </c:pt>
                <c:pt idx="677">
                  <c:v>45245.701388888891</c:v>
                </c:pt>
                <c:pt idx="678">
                  <c:v>45245.708333333336</c:v>
                </c:pt>
                <c:pt idx="679">
                  <c:v>45245.715277777781</c:v>
                </c:pt>
                <c:pt idx="680">
                  <c:v>45245.722222222219</c:v>
                </c:pt>
                <c:pt idx="681">
                  <c:v>45245.729166666664</c:v>
                </c:pt>
                <c:pt idx="682">
                  <c:v>45245.736111111109</c:v>
                </c:pt>
                <c:pt idx="683">
                  <c:v>45245.743055555555</c:v>
                </c:pt>
                <c:pt idx="684">
                  <c:v>45245.75</c:v>
                </c:pt>
                <c:pt idx="685">
                  <c:v>45245.756944444445</c:v>
                </c:pt>
                <c:pt idx="686">
                  <c:v>45245.763888888891</c:v>
                </c:pt>
                <c:pt idx="687">
                  <c:v>45245.770833333336</c:v>
                </c:pt>
                <c:pt idx="688">
                  <c:v>45245.777777777781</c:v>
                </c:pt>
                <c:pt idx="689">
                  <c:v>45245.784722222219</c:v>
                </c:pt>
                <c:pt idx="690">
                  <c:v>45245.791666666664</c:v>
                </c:pt>
                <c:pt idx="691">
                  <c:v>45245.798611111109</c:v>
                </c:pt>
                <c:pt idx="692">
                  <c:v>45245.805555555555</c:v>
                </c:pt>
                <c:pt idx="693">
                  <c:v>45245.8125</c:v>
                </c:pt>
                <c:pt idx="694">
                  <c:v>45245.819444444445</c:v>
                </c:pt>
                <c:pt idx="695">
                  <c:v>45245.826388888891</c:v>
                </c:pt>
                <c:pt idx="696">
                  <c:v>45245.833333333336</c:v>
                </c:pt>
                <c:pt idx="697">
                  <c:v>45245.840277777781</c:v>
                </c:pt>
                <c:pt idx="698">
                  <c:v>45245.847222222219</c:v>
                </c:pt>
                <c:pt idx="699">
                  <c:v>45245.854166666664</c:v>
                </c:pt>
                <c:pt idx="700">
                  <c:v>45245.861111111109</c:v>
                </c:pt>
                <c:pt idx="701">
                  <c:v>45245.868055555555</c:v>
                </c:pt>
                <c:pt idx="702">
                  <c:v>45245.875</c:v>
                </c:pt>
                <c:pt idx="703">
                  <c:v>45245.881944444445</c:v>
                </c:pt>
                <c:pt idx="704">
                  <c:v>45245.888888888891</c:v>
                </c:pt>
                <c:pt idx="705">
                  <c:v>45245.895833333336</c:v>
                </c:pt>
                <c:pt idx="706">
                  <c:v>45245.902777777781</c:v>
                </c:pt>
                <c:pt idx="707">
                  <c:v>45245.909722222219</c:v>
                </c:pt>
                <c:pt idx="708">
                  <c:v>45245.916666666664</c:v>
                </c:pt>
                <c:pt idx="709">
                  <c:v>45245.923611111109</c:v>
                </c:pt>
                <c:pt idx="710">
                  <c:v>45245.930555555555</c:v>
                </c:pt>
                <c:pt idx="711">
                  <c:v>45245.9375</c:v>
                </c:pt>
                <c:pt idx="712">
                  <c:v>45245.944444444445</c:v>
                </c:pt>
                <c:pt idx="713">
                  <c:v>45245.951388888891</c:v>
                </c:pt>
                <c:pt idx="714">
                  <c:v>45245.958333333336</c:v>
                </c:pt>
                <c:pt idx="715">
                  <c:v>45245.965277777781</c:v>
                </c:pt>
                <c:pt idx="716">
                  <c:v>45245.972222222219</c:v>
                </c:pt>
                <c:pt idx="717">
                  <c:v>45245.979166666664</c:v>
                </c:pt>
                <c:pt idx="718">
                  <c:v>45245.986111111109</c:v>
                </c:pt>
                <c:pt idx="719">
                  <c:v>45245.993055555555</c:v>
                </c:pt>
              </c:numCache>
            </c:numRef>
          </c:xVal>
          <c:yVal>
            <c:numRef>
              <c:f>[1]Sheet3!$C$2:$C$721</c:f>
              <c:numCache>
                <c:formatCode>General</c:formatCode>
                <c:ptCount val="720"/>
                <c:pt idx="0">
                  <c:v>0.17</c:v>
                </c:pt>
                <c:pt idx="1">
                  <c:v>0.17099999999999999</c:v>
                </c:pt>
                <c:pt idx="2">
                  <c:v>0.17499999999999999</c:v>
                </c:pt>
                <c:pt idx="3">
                  <c:v>0.17699999999999999</c:v>
                </c:pt>
                <c:pt idx="4">
                  <c:v>0.17699999999999999</c:v>
                </c:pt>
                <c:pt idx="5">
                  <c:v>0.17099999999999999</c:v>
                </c:pt>
                <c:pt idx="6">
                  <c:v>0.16900000000000001</c:v>
                </c:pt>
                <c:pt idx="7">
                  <c:v>0.17199999999999999</c:v>
                </c:pt>
                <c:pt idx="8">
                  <c:v>0.17199999999999999</c:v>
                </c:pt>
                <c:pt idx="9">
                  <c:v>0.17199999999999999</c:v>
                </c:pt>
                <c:pt idx="10">
                  <c:v>0.17099999999999999</c:v>
                </c:pt>
                <c:pt idx="11">
                  <c:v>0.17199999999999999</c:v>
                </c:pt>
                <c:pt idx="12">
                  <c:v>0.17099999999999999</c:v>
                </c:pt>
                <c:pt idx="13">
                  <c:v>0.17099999999999999</c:v>
                </c:pt>
                <c:pt idx="14">
                  <c:v>0.17</c:v>
                </c:pt>
                <c:pt idx="15">
                  <c:v>0.16900000000000001</c:v>
                </c:pt>
                <c:pt idx="16">
                  <c:v>0.17399999999999999</c:v>
                </c:pt>
                <c:pt idx="17">
                  <c:v>0.17499999999999999</c:v>
                </c:pt>
                <c:pt idx="18">
                  <c:v>0.17899999999999999</c:v>
                </c:pt>
                <c:pt idx="19">
                  <c:v>0.17899999999999999</c:v>
                </c:pt>
                <c:pt idx="20">
                  <c:v>0.17699999999999999</c:v>
                </c:pt>
                <c:pt idx="21">
                  <c:v>0.17299999999999999</c:v>
                </c:pt>
                <c:pt idx="22">
                  <c:v>0.17099999999999999</c:v>
                </c:pt>
                <c:pt idx="23">
                  <c:v>0.17</c:v>
                </c:pt>
                <c:pt idx="24">
                  <c:v>0.17</c:v>
                </c:pt>
                <c:pt idx="25">
                  <c:v>0.17199999999999999</c:v>
                </c:pt>
                <c:pt idx="26">
                  <c:v>0.16800000000000001</c:v>
                </c:pt>
                <c:pt idx="27">
                  <c:v>0.17099999999999999</c:v>
                </c:pt>
                <c:pt idx="28">
                  <c:v>0.17199999999999999</c:v>
                </c:pt>
                <c:pt idx="29">
                  <c:v>0.17499999999999999</c:v>
                </c:pt>
                <c:pt idx="30">
                  <c:v>0.17199999999999999</c:v>
                </c:pt>
                <c:pt idx="31">
                  <c:v>0.17299999999999999</c:v>
                </c:pt>
                <c:pt idx="32">
                  <c:v>0.17199999999999999</c:v>
                </c:pt>
                <c:pt idx="33">
                  <c:v>0.17</c:v>
                </c:pt>
                <c:pt idx="34">
                  <c:v>0.16800000000000001</c:v>
                </c:pt>
                <c:pt idx="35">
                  <c:v>0.17</c:v>
                </c:pt>
                <c:pt idx="36">
                  <c:v>0.17599999999999999</c:v>
                </c:pt>
                <c:pt idx="37">
                  <c:v>0.18</c:v>
                </c:pt>
                <c:pt idx="38">
                  <c:v>0.17699999999999999</c:v>
                </c:pt>
                <c:pt idx="39">
                  <c:v>0.17</c:v>
                </c:pt>
                <c:pt idx="40">
                  <c:v>0.16700000000000001</c:v>
                </c:pt>
                <c:pt idx="41">
                  <c:v>0.16800000000000001</c:v>
                </c:pt>
                <c:pt idx="42">
                  <c:v>0.17499999999999999</c:v>
                </c:pt>
                <c:pt idx="43">
                  <c:v>0.17799999999999999</c:v>
                </c:pt>
                <c:pt idx="44">
                  <c:v>0.17899999999999999</c:v>
                </c:pt>
                <c:pt idx="45">
                  <c:v>0.17899999999999999</c:v>
                </c:pt>
                <c:pt idx="46">
                  <c:v>0.17199999999999999</c:v>
                </c:pt>
                <c:pt idx="47">
                  <c:v>0.17</c:v>
                </c:pt>
                <c:pt idx="48">
                  <c:v>0.16900000000000001</c:v>
                </c:pt>
                <c:pt idx="49">
                  <c:v>0.17</c:v>
                </c:pt>
                <c:pt idx="50">
                  <c:v>0.17399999999999999</c:v>
                </c:pt>
                <c:pt idx="51">
                  <c:v>0.17399999999999999</c:v>
                </c:pt>
                <c:pt idx="52">
                  <c:v>0.17299999999999999</c:v>
                </c:pt>
                <c:pt idx="53">
                  <c:v>0.16700000000000001</c:v>
                </c:pt>
                <c:pt idx="54">
                  <c:v>0.16300000000000001</c:v>
                </c:pt>
                <c:pt idx="55">
                  <c:v>0.161</c:v>
                </c:pt>
                <c:pt idx="56">
                  <c:v>0.16500000000000001</c:v>
                </c:pt>
                <c:pt idx="57">
                  <c:v>0.16700000000000001</c:v>
                </c:pt>
                <c:pt idx="58">
                  <c:v>0.16900000000000001</c:v>
                </c:pt>
                <c:pt idx="59">
                  <c:v>0.17099999999999999</c:v>
                </c:pt>
                <c:pt idx="60">
                  <c:v>0.17199999999999999</c:v>
                </c:pt>
                <c:pt idx="61">
                  <c:v>0.17199999999999999</c:v>
                </c:pt>
                <c:pt idx="62">
                  <c:v>0.16800000000000001</c:v>
                </c:pt>
                <c:pt idx="63">
                  <c:v>0.17099999999999999</c:v>
                </c:pt>
                <c:pt idx="64">
                  <c:v>0.17199999999999999</c:v>
                </c:pt>
                <c:pt idx="65">
                  <c:v>0.17099999999999999</c:v>
                </c:pt>
                <c:pt idx="66">
                  <c:v>0.16800000000000001</c:v>
                </c:pt>
                <c:pt idx="67">
                  <c:v>0.16800000000000001</c:v>
                </c:pt>
                <c:pt idx="68">
                  <c:v>0.16700000000000001</c:v>
                </c:pt>
                <c:pt idx="69">
                  <c:v>0.16200000000000001</c:v>
                </c:pt>
                <c:pt idx="70">
                  <c:v>0.152</c:v>
                </c:pt>
                <c:pt idx="71">
                  <c:v>0.14700000000000002</c:v>
                </c:pt>
                <c:pt idx="72">
                  <c:v>0.151</c:v>
                </c:pt>
                <c:pt idx="73">
                  <c:v>0.154</c:v>
                </c:pt>
                <c:pt idx="74">
                  <c:v>0.154</c:v>
                </c:pt>
                <c:pt idx="75">
                  <c:v>0.155</c:v>
                </c:pt>
                <c:pt idx="76">
                  <c:v>0.151</c:v>
                </c:pt>
                <c:pt idx="77">
                  <c:v>0.15000000000000002</c:v>
                </c:pt>
                <c:pt idx="78">
                  <c:v>0.156</c:v>
                </c:pt>
                <c:pt idx="79">
                  <c:v>0.17399999999999999</c:v>
                </c:pt>
                <c:pt idx="80">
                  <c:v>0.17099999999999999</c:v>
                </c:pt>
                <c:pt idx="81">
                  <c:v>0.16600000000000001</c:v>
                </c:pt>
                <c:pt idx="82">
                  <c:v>0.161</c:v>
                </c:pt>
                <c:pt idx="83">
                  <c:v>0.16400000000000001</c:v>
                </c:pt>
                <c:pt idx="84">
                  <c:v>0.161</c:v>
                </c:pt>
                <c:pt idx="85">
                  <c:v>0.159</c:v>
                </c:pt>
                <c:pt idx="86">
                  <c:v>0.16400000000000001</c:v>
                </c:pt>
                <c:pt idx="87">
                  <c:v>0.16500000000000001</c:v>
                </c:pt>
                <c:pt idx="88">
                  <c:v>0.16600000000000001</c:v>
                </c:pt>
                <c:pt idx="89">
                  <c:v>0.16700000000000001</c:v>
                </c:pt>
                <c:pt idx="90">
                  <c:v>0.16800000000000001</c:v>
                </c:pt>
                <c:pt idx="91">
                  <c:v>0.16900000000000001</c:v>
                </c:pt>
                <c:pt idx="92">
                  <c:v>0.16600000000000001</c:v>
                </c:pt>
                <c:pt idx="93">
                  <c:v>0.16400000000000001</c:v>
                </c:pt>
                <c:pt idx="94">
                  <c:v>0.16300000000000001</c:v>
                </c:pt>
                <c:pt idx="95">
                  <c:v>0.16400000000000001</c:v>
                </c:pt>
                <c:pt idx="96">
                  <c:v>0.16300000000000001</c:v>
                </c:pt>
                <c:pt idx="97">
                  <c:v>0.16500000000000001</c:v>
                </c:pt>
                <c:pt idx="98">
                  <c:v>0.16500000000000001</c:v>
                </c:pt>
                <c:pt idx="99">
                  <c:v>0.16600000000000001</c:v>
                </c:pt>
                <c:pt idx="100">
                  <c:v>0.16600000000000001</c:v>
                </c:pt>
                <c:pt idx="101">
                  <c:v>0.16700000000000001</c:v>
                </c:pt>
                <c:pt idx="102">
                  <c:v>0.16700000000000001</c:v>
                </c:pt>
                <c:pt idx="103">
                  <c:v>0.16800000000000001</c:v>
                </c:pt>
                <c:pt idx="104">
                  <c:v>0.16800000000000001</c:v>
                </c:pt>
                <c:pt idx="105">
                  <c:v>0.16900000000000001</c:v>
                </c:pt>
                <c:pt idx="106">
                  <c:v>0.16900000000000001</c:v>
                </c:pt>
                <c:pt idx="107">
                  <c:v>0.16700000000000001</c:v>
                </c:pt>
                <c:pt idx="108">
                  <c:v>0.16600000000000001</c:v>
                </c:pt>
                <c:pt idx="109">
                  <c:v>0.16300000000000001</c:v>
                </c:pt>
                <c:pt idx="110">
                  <c:v>0.16500000000000001</c:v>
                </c:pt>
                <c:pt idx="111">
                  <c:v>0.16800000000000001</c:v>
                </c:pt>
                <c:pt idx="112">
                  <c:v>0.16900000000000001</c:v>
                </c:pt>
                <c:pt idx="113">
                  <c:v>0.16800000000000001</c:v>
                </c:pt>
                <c:pt idx="114">
                  <c:v>0.16200000000000001</c:v>
                </c:pt>
                <c:pt idx="115">
                  <c:v>0.16</c:v>
                </c:pt>
                <c:pt idx="116">
                  <c:v>0.159</c:v>
                </c:pt>
                <c:pt idx="117">
                  <c:v>0.159</c:v>
                </c:pt>
                <c:pt idx="118">
                  <c:v>0.158</c:v>
                </c:pt>
                <c:pt idx="119">
                  <c:v>0.161</c:v>
                </c:pt>
                <c:pt idx="120">
                  <c:v>0.16200000000000001</c:v>
                </c:pt>
                <c:pt idx="121">
                  <c:v>0.16200000000000001</c:v>
                </c:pt>
                <c:pt idx="122">
                  <c:v>0.16200000000000001</c:v>
                </c:pt>
                <c:pt idx="123">
                  <c:v>0.16300000000000001</c:v>
                </c:pt>
                <c:pt idx="124">
                  <c:v>0.161</c:v>
                </c:pt>
                <c:pt idx="125">
                  <c:v>0.161</c:v>
                </c:pt>
                <c:pt idx="126">
                  <c:v>0.16200000000000001</c:v>
                </c:pt>
                <c:pt idx="127">
                  <c:v>0.161</c:v>
                </c:pt>
                <c:pt idx="128">
                  <c:v>0.16200000000000001</c:v>
                </c:pt>
                <c:pt idx="129">
                  <c:v>0.161</c:v>
                </c:pt>
                <c:pt idx="130">
                  <c:v>0.159</c:v>
                </c:pt>
                <c:pt idx="131">
                  <c:v>0.161</c:v>
                </c:pt>
                <c:pt idx="132">
                  <c:v>0.16</c:v>
                </c:pt>
                <c:pt idx="133">
                  <c:v>0.161</c:v>
                </c:pt>
                <c:pt idx="134">
                  <c:v>0.16200000000000001</c:v>
                </c:pt>
                <c:pt idx="135">
                  <c:v>0.161</c:v>
                </c:pt>
                <c:pt idx="136">
                  <c:v>0.16</c:v>
                </c:pt>
                <c:pt idx="137">
                  <c:v>0.16</c:v>
                </c:pt>
                <c:pt idx="138">
                  <c:v>0.158</c:v>
                </c:pt>
                <c:pt idx="139">
                  <c:v>0.16200000000000001</c:v>
                </c:pt>
                <c:pt idx="140">
                  <c:v>0.161</c:v>
                </c:pt>
                <c:pt idx="141">
                  <c:v>0.16</c:v>
                </c:pt>
                <c:pt idx="142">
                  <c:v>0.161</c:v>
                </c:pt>
                <c:pt idx="143">
                  <c:v>0.16</c:v>
                </c:pt>
                <c:pt idx="144">
                  <c:v>0.16</c:v>
                </c:pt>
                <c:pt idx="145">
                  <c:v>0.16200000000000001</c:v>
                </c:pt>
                <c:pt idx="146">
                  <c:v>0.16300000000000001</c:v>
                </c:pt>
                <c:pt idx="147">
                  <c:v>0.16</c:v>
                </c:pt>
                <c:pt idx="148">
                  <c:v>0.161</c:v>
                </c:pt>
                <c:pt idx="149">
                  <c:v>0.161</c:v>
                </c:pt>
                <c:pt idx="150">
                  <c:v>0.16</c:v>
                </c:pt>
                <c:pt idx="151">
                  <c:v>0.16200000000000001</c:v>
                </c:pt>
                <c:pt idx="152">
                  <c:v>0.16300000000000001</c:v>
                </c:pt>
                <c:pt idx="153">
                  <c:v>0.161</c:v>
                </c:pt>
                <c:pt idx="154">
                  <c:v>0.16300000000000001</c:v>
                </c:pt>
                <c:pt idx="155">
                  <c:v>0.16</c:v>
                </c:pt>
                <c:pt idx="156">
                  <c:v>0.159</c:v>
                </c:pt>
                <c:pt idx="157">
                  <c:v>0.157</c:v>
                </c:pt>
                <c:pt idx="158">
                  <c:v>0.156</c:v>
                </c:pt>
                <c:pt idx="159">
                  <c:v>0.154</c:v>
                </c:pt>
                <c:pt idx="160">
                  <c:v>0.16</c:v>
                </c:pt>
                <c:pt idx="161">
                  <c:v>0.158</c:v>
                </c:pt>
                <c:pt idx="162">
                  <c:v>0.16</c:v>
                </c:pt>
                <c:pt idx="163">
                  <c:v>0.16</c:v>
                </c:pt>
                <c:pt idx="164">
                  <c:v>0.161</c:v>
                </c:pt>
                <c:pt idx="165">
                  <c:v>0.16200000000000001</c:v>
                </c:pt>
                <c:pt idx="166">
                  <c:v>0.16</c:v>
                </c:pt>
                <c:pt idx="167">
                  <c:v>0.157</c:v>
                </c:pt>
                <c:pt idx="168">
                  <c:v>0.16</c:v>
                </c:pt>
                <c:pt idx="169">
                  <c:v>0.16200000000000001</c:v>
                </c:pt>
                <c:pt idx="170">
                  <c:v>0.16200000000000001</c:v>
                </c:pt>
                <c:pt idx="171">
                  <c:v>0.16200000000000001</c:v>
                </c:pt>
                <c:pt idx="172">
                  <c:v>0.159</c:v>
                </c:pt>
                <c:pt idx="173">
                  <c:v>0.155</c:v>
                </c:pt>
                <c:pt idx="174">
                  <c:v>0.156</c:v>
                </c:pt>
                <c:pt idx="175">
                  <c:v>0.158</c:v>
                </c:pt>
                <c:pt idx="176">
                  <c:v>0.16</c:v>
                </c:pt>
                <c:pt idx="177">
                  <c:v>0.159</c:v>
                </c:pt>
                <c:pt idx="178">
                  <c:v>0.16</c:v>
                </c:pt>
                <c:pt idx="179">
                  <c:v>0.16</c:v>
                </c:pt>
                <c:pt idx="180">
                  <c:v>0.157</c:v>
                </c:pt>
                <c:pt idx="181">
                  <c:v>0.153</c:v>
                </c:pt>
                <c:pt idx="182">
                  <c:v>0.154</c:v>
                </c:pt>
                <c:pt idx="183">
                  <c:v>0.154</c:v>
                </c:pt>
                <c:pt idx="184">
                  <c:v>0.155</c:v>
                </c:pt>
                <c:pt idx="185">
                  <c:v>0.156</c:v>
                </c:pt>
                <c:pt idx="186">
                  <c:v>0.156</c:v>
                </c:pt>
                <c:pt idx="187">
                  <c:v>0.155</c:v>
                </c:pt>
                <c:pt idx="188">
                  <c:v>0.156</c:v>
                </c:pt>
                <c:pt idx="189">
                  <c:v>0.155</c:v>
                </c:pt>
                <c:pt idx="190">
                  <c:v>0.155</c:v>
                </c:pt>
                <c:pt idx="191">
                  <c:v>0.155</c:v>
                </c:pt>
                <c:pt idx="192">
                  <c:v>0.154</c:v>
                </c:pt>
                <c:pt idx="193">
                  <c:v>0.155</c:v>
                </c:pt>
                <c:pt idx="194">
                  <c:v>0.157</c:v>
                </c:pt>
                <c:pt idx="195">
                  <c:v>0.155</c:v>
                </c:pt>
                <c:pt idx="196">
                  <c:v>0.157</c:v>
                </c:pt>
                <c:pt idx="197">
                  <c:v>0.154</c:v>
                </c:pt>
                <c:pt idx="198">
                  <c:v>0.156</c:v>
                </c:pt>
                <c:pt idx="199">
                  <c:v>0.158</c:v>
                </c:pt>
                <c:pt idx="200">
                  <c:v>0.154</c:v>
                </c:pt>
                <c:pt idx="201">
                  <c:v>0.152</c:v>
                </c:pt>
                <c:pt idx="202">
                  <c:v>0.153</c:v>
                </c:pt>
                <c:pt idx="203">
                  <c:v>0.154</c:v>
                </c:pt>
                <c:pt idx="204">
                  <c:v>0.152</c:v>
                </c:pt>
                <c:pt idx="205">
                  <c:v>0.153</c:v>
                </c:pt>
                <c:pt idx="206">
                  <c:v>0.153</c:v>
                </c:pt>
                <c:pt idx="207">
                  <c:v>0.152</c:v>
                </c:pt>
                <c:pt idx="208">
                  <c:v>0.151</c:v>
                </c:pt>
                <c:pt idx="209">
                  <c:v>0.151</c:v>
                </c:pt>
                <c:pt idx="210">
                  <c:v>0.151</c:v>
                </c:pt>
                <c:pt idx="211">
                  <c:v>0.15000000000000002</c:v>
                </c:pt>
                <c:pt idx="212">
                  <c:v>0.151</c:v>
                </c:pt>
                <c:pt idx="213">
                  <c:v>0.151</c:v>
                </c:pt>
                <c:pt idx="214">
                  <c:v>0.153</c:v>
                </c:pt>
                <c:pt idx="215">
                  <c:v>0.156</c:v>
                </c:pt>
                <c:pt idx="216">
                  <c:v>0.154</c:v>
                </c:pt>
                <c:pt idx="217">
                  <c:v>0.157</c:v>
                </c:pt>
                <c:pt idx="218">
                  <c:v>0.154</c:v>
                </c:pt>
                <c:pt idx="219">
                  <c:v>0.154</c:v>
                </c:pt>
                <c:pt idx="220">
                  <c:v>0.154</c:v>
                </c:pt>
                <c:pt idx="221">
                  <c:v>0.155</c:v>
                </c:pt>
                <c:pt idx="222">
                  <c:v>0.154</c:v>
                </c:pt>
                <c:pt idx="223">
                  <c:v>0.153</c:v>
                </c:pt>
                <c:pt idx="224">
                  <c:v>0.158</c:v>
                </c:pt>
                <c:pt idx="225">
                  <c:v>0.154</c:v>
                </c:pt>
                <c:pt idx="226">
                  <c:v>0.152</c:v>
                </c:pt>
                <c:pt idx="227">
                  <c:v>0.154</c:v>
                </c:pt>
                <c:pt idx="228">
                  <c:v>0.158</c:v>
                </c:pt>
                <c:pt idx="229">
                  <c:v>0.152</c:v>
                </c:pt>
                <c:pt idx="230">
                  <c:v>0.158</c:v>
                </c:pt>
                <c:pt idx="231">
                  <c:v>0.155</c:v>
                </c:pt>
                <c:pt idx="232">
                  <c:v>0.156</c:v>
                </c:pt>
                <c:pt idx="233">
                  <c:v>0.159</c:v>
                </c:pt>
                <c:pt idx="234">
                  <c:v>0.156</c:v>
                </c:pt>
                <c:pt idx="235">
                  <c:v>0.152</c:v>
                </c:pt>
                <c:pt idx="236">
                  <c:v>0.151</c:v>
                </c:pt>
                <c:pt idx="237">
                  <c:v>0.155</c:v>
                </c:pt>
                <c:pt idx="238">
                  <c:v>0.151</c:v>
                </c:pt>
                <c:pt idx="239">
                  <c:v>0.152</c:v>
                </c:pt>
                <c:pt idx="240">
                  <c:v>0.154</c:v>
                </c:pt>
                <c:pt idx="241">
                  <c:v>0.155</c:v>
                </c:pt>
                <c:pt idx="242">
                  <c:v>0.155</c:v>
                </c:pt>
                <c:pt idx="243">
                  <c:v>0.153</c:v>
                </c:pt>
                <c:pt idx="244">
                  <c:v>0.156</c:v>
                </c:pt>
                <c:pt idx="245">
                  <c:v>0.155</c:v>
                </c:pt>
                <c:pt idx="246">
                  <c:v>0.156</c:v>
                </c:pt>
                <c:pt idx="247">
                  <c:v>0.155</c:v>
                </c:pt>
                <c:pt idx="248">
                  <c:v>0.157</c:v>
                </c:pt>
                <c:pt idx="249">
                  <c:v>0.158</c:v>
                </c:pt>
                <c:pt idx="250">
                  <c:v>0.159</c:v>
                </c:pt>
                <c:pt idx="251">
                  <c:v>0.16200000000000001</c:v>
                </c:pt>
                <c:pt idx="252">
                  <c:v>0.16500000000000001</c:v>
                </c:pt>
                <c:pt idx="253">
                  <c:v>0.16600000000000001</c:v>
                </c:pt>
                <c:pt idx="254">
                  <c:v>0.16300000000000001</c:v>
                </c:pt>
                <c:pt idx="255">
                  <c:v>0.161</c:v>
                </c:pt>
                <c:pt idx="256">
                  <c:v>0.161</c:v>
                </c:pt>
                <c:pt idx="257">
                  <c:v>0.161</c:v>
                </c:pt>
                <c:pt idx="258">
                  <c:v>0.16300000000000001</c:v>
                </c:pt>
                <c:pt idx="259">
                  <c:v>0.16500000000000001</c:v>
                </c:pt>
                <c:pt idx="260">
                  <c:v>0.16600000000000001</c:v>
                </c:pt>
                <c:pt idx="261">
                  <c:v>0.16400000000000001</c:v>
                </c:pt>
                <c:pt idx="262">
                  <c:v>0.16400000000000001</c:v>
                </c:pt>
                <c:pt idx="263">
                  <c:v>0.16300000000000001</c:v>
                </c:pt>
                <c:pt idx="264">
                  <c:v>0.16500000000000001</c:v>
                </c:pt>
                <c:pt idx="265">
                  <c:v>0.16300000000000001</c:v>
                </c:pt>
                <c:pt idx="266">
                  <c:v>0.16200000000000001</c:v>
                </c:pt>
                <c:pt idx="267">
                  <c:v>0.16200000000000001</c:v>
                </c:pt>
                <c:pt idx="268">
                  <c:v>0.16400000000000001</c:v>
                </c:pt>
                <c:pt idx="269">
                  <c:v>0.159</c:v>
                </c:pt>
                <c:pt idx="270">
                  <c:v>0.16200000000000001</c:v>
                </c:pt>
                <c:pt idx="271">
                  <c:v>0.157</c:v>
                </c:pt>
                <c:pt idx="272">
                  <c:v>0.16</c:v>
                </c:pt>
                <c:pt idx="273">
                  <c:v>0.161</c:v>
                </c:pt>
                <c:pt idx="274">
                  <c:v>0.156</c:v>
                </c:pt>
                <c:pt idx="275">
                  <c:v>0.158</c:v>
                </c:pt>
                <c:pt idx="276">
                  <c:v>0.157</c:v>
                </c:pt>
                <c:pt idx="277">
                  <c:v>0.155</c:v>
                </c:pt>
                <c:pt idx="278">
                  <c:v>0.16</c:v>
                </c:pt>
                <c:pt idx="279">
                  <c:v>0.157</c:v>
                </c:pt>
                <c:pt idx="280">
                  <c:v>0.157</c:v>
                </c:pt>
                <c:pt idx="281">
                  <c:v>0.156</c:v>
                </c:pt>
                <c:pt idx="282">
                  <c:v>0.158</c:v>
                </c:pt>
                <c:pt idx="283">
                  <c:v>0.155</c:v>
                </c:pt>
                <c:pt idx="284">
                  <c:v>0.16</c:v>
                </c:pt>
                <c:pt idx="285">
                  <c:v>0.161</c:v>
                </c:pt>
                <c:pt idx="286">
                  <c:v>0.155</c:v>
                </c:pt>
                <c:pt idx="287">
                  <c:v>0.154</c:v>
                </c:pt>
                <c:pt idx="288">
                  <c:v>0.151</c:v>
                </c:pt>
                <c:pt idx="289">
                  <c:v>0.153</c:v>
                </c:pt>
                <c:pt idx="290">
                  <c:v>0.157</c:v>
                </c:pt>
                <c:pt idx="291">
                  <c:v>0.16200000000000001</c:v>
                </c:pt>
                <c:pt idx="292">
                  <c:v>0.157</c:v>
                </c:pt>
                <c:pt idx="293">
                  <c:v>0.154</c:v>
                </c:pt>
                <c:pt idx="294">
                  <c:v>0.151</c:v>
                </c:pt>
                <c:pt idx="295">
                  <c:v>0.152</c:v>
                </c:pt>
                <c:pt idx="296">
                  <c:v>0.155</c:v>
                </c:pt>
                <c:pt idx="297">
                  <c:v>0.156</c:v>
                </c:pt>
                <c:pt idx="298">
                  <c:v>0.158</c:v>
                </c:pt>
                <c:pt idx="299">
                  <c:v>0.155</c:v>
                </c:pt>
                <c:pt idx="300">
                  <c:v>0.152</c:v>
                </c:pt>
                <c:pt idx="301">
                  <c:v>0.14800000000000002</c:v>
                </c:pt>
                <c:pt idx="302">
                  <c:v>0.152</c:v>
                </c:pt>
                <c:pt idx="303">
                  <c:v>0.15000000000000002</c:v>
                </c:pt>
                <c:pt idx="304">
                  <c:v>0.15000000000000002</c:v>
                </c:pt>
                <c:pt idx="305">
                  <c:v>0.14900000000000002</c:v>
                </c:pt>
                <c:pt idx="306">
                  <c:v>0.151</c:v>
                </c:pt>
                <c:pt idx="307">
                  <c:v>0.152</c:v>
                </c:pt>
                <c:pt idx="308">
                  <c:v>0.14900000000000002</c:v>
                </c:pt>
                <c:pt idx="309">
                  <c:v>0.14800000000000002</c:v>
                </c:pt>
                <c:pt idx="310">
                  <c:v>0.14800000000000002</c:v>
                </c:pt>
                <c:pt idx="311">
                  <c:v>0.15000000000000002</c:v>
                </c:pt>
                <c:pt idx="312">
                  <c:v>0.152</c:v>
                </c:pt>
                <c:pt idx="313">
                  <c:v>0.153</c:v>
                </c:pt>
                <c:pt idx="314">
                  <c:v>0.154</c:v>
                </c:pt>
                <c:pt idx="315">
                  <c:v>0.153</c:v>
                </c:pt>
                <c:pt idx="316">
                  <c:v>0.158</c:v>
                </c:pt>
                <c:pt idx="317">
                  <c:v>0.16</c:v>
                </c:pt>
                <c:pt idx="318">
                  <c:v>0.16700000000000001</c:v>
                </c:pt>
                <c:pt idx="319">
                  <c:v>0.18099999999999999</c:v>
                </c:pt>
                <c:pt idx="320">
                  <c:v>0.19900000000000001</c:v>
                </c:pt>
                <c:pt idx="321">
                  <c:v>0.21300000000000002</c:v>
                </c:pt>
                <c:pt idx="322">
                  <c:v>0.22</c:v>
                </c:pt>
                <c:pt idx="323">
                  <c:v>0.22900000000000001</c:v>
                </c:pt>
                <c:pt idx="324">
                  <c:v>0.247</c:v>
                </c:pt>
                <c:pt idx="325">
                  <c:v>0.27400000000000002</c:v>
                </c:pt>
                <c:pt idx="326">
                  <c:v>0.32300000000000001</c:v>
                </c:pt>
                <c:pt idx="327">
                  <c:v>0.37</c:v>
                </c:pt>
                <c:pt idx="328">
                  <c:v>0.48099999999999998</c:v>
                </c:pt>
                <c:pt idx="329">
                  <c:v>0.56800000000000006</c:v>
                </c:pt>
                <c:pt idx="330">
                  <c:v>0.66399999999999992</c:v>
                </c:pt>
                <c:pt idx="331">
                  <c:v>0.73399999999999999</c:v>
                </c:pt>
                <c:pt idx="332">
                  <c:v>0.81699999999999995</c:v>
                </c:pt>
                <c:pt idx="333">
                  <c:v>0.91200000000000003</c:v>
                </c:pt>
                <c:pt idx="334">
                  <c:v>0.91999999999999993</c:v>
                </c:pt>
                <c:pt idx="335">
                  <c:v>0.92399999999999993</c:v>
                </c:pt>
                <c:pt idx="336">
                  <c:v>0.88800000000000001</c:v>
                </c:pt>
                <c:pt idx="337">
                  <c:v>0.83299999999999996</c:v>
                </c:pt>
                <c:pt idx="338">
                  <c:v>0.78799999999999992</c:v>
                </c:pt>
                <c:pt idx="339">
                  <c:v>0.72899999999999998</c:v>
                </c:pt>
                <c:pt idx="340">
                  <c:v>0.70099999999999996</c:v>
                </c:pt>
                <c:pt idx="341">
                  <c:v>0.68899999999999995</c:v>
                </c:pt>
                <c:pt idx="342">
                  <c:v>0.66599999999999993</c:v>
                </c:pt>
                <c:pt idx="343">
                  <c:v>0.65</c:v>
                </c:pt>
                <c:pt idx="344">
                  <c:v>0.61299999999999999</c:v>
                </c:pt>
                <c:pt idx="345">
                  <c:v>0.60699999999999998</c:v>
                </c:pt>
                <c:pt idx="346">
                  <c:v>0.57399999999999995</c:v>
                </c:pt>
                <c:pt idx="347">
                  <c:v>0.54600000000000004</c:v>
                </c:pt>
                <c:pt idx="348">
                  <c:v>0.51900000000000002</c:v>
                </c:pt>
                <c:pt idx="349">
                  <c:v>0.50700000000000001</c:v>
                </c:pt>
                <c:pt idx="350">
                  <c:v>0.48399999999999999</c:v>
                </c:pt>
                <c:pt idx="351">
                  <c:v>0.47299999999999998</c:v>
                </c:pt>
                <c:pt idx="352">
                  <c:v>0.47099999999999997</c:v>
                </c:pt>
                <c:pt idx="353">
                  <c:v>0.48099999999999998</c:v>
                </c:pt>
                <c:pt idx="354">
                  <c:v>0.51200000000000001</c:v>
                </c:pt>
                <c:pt idx="355">
                  <c:v>0.59499999999999997</c:v>
                </c:pt>
                <c:pt idx="356">
                  <c:v>0.71299999999999997</c:v>
                </c:pt>
                <c:pt idx="357">
                  <c:v>0.76300000000000001</c:v>
                </c:pt>
                <c:pt idx="358">
                  <c:v>0.83699999999999997</c:v>
                </c:pt>
                <c:pt idx="359">
                  <c:v>0.81599999999999995</c:v>
                </c:pt>
                <c:pt idx="360">
                  <c:v>0.77400000000000002</c:v>
                </c:pt>
                <c:pt idx="361">
                  <c:v>0.73799999999999999</c:v>
                </c:pt>
                <c:pt idx="362">
                  <c:v>0.70299999999999996</c:v>
                </c:pt>
                <c:pt idx="363">
                  <c:v>0.67199999999999993</c:v>
                </c:pt>
                <c:pt idx="364">
                  <c:v>0.65600000000000003</c:v>
                </c:pt>
                <c:pt idx="365">
                  <c:v>0.625</c:v>
                </c:pt>
                <c:pt idx="366">
                  <c:v>0.61799999999999999</c:v>
                </c:pt>
                <c:pt idx="367">
                  <c:v>0.59799999999999998</c:v>
                </c:pt>
                <c:pt idx="368">
                  <c:v>0.6</c:v>
                </c:pt>
                <c:pt idx="369">
                  <c:v>0.58499999999999996</c:v>
                </c:pt>
                <c:pt idx="370">
                  <c:v>0.58899999999999997</c:v>
                </c:pt>
                <c:pt idx="371">
                  <c:v>0.56899999999999995</c:v>
                </c:pt>
                <c:pt idx="372">
                  <c:v>0.55600000000000005</c:v>
                </c:pt>
                <c:pt idx="373">
                  <c:v>0.56200000000000006</c:v>
                </c:pt>
                <c:pt idx="374">
                  <c:v>0.56200000000000006</c:v>
                </c:pt>
                <c:pt idx="375">
                  <c:v>0.56500000000000006</c:v>
                </c:pt>
                <c:pt idx="376">
                  <c:v>0.54400000000000004</c:v>
                </c:pt>
                <c:pt idx="377">
                  <c:v>0.52200000000000002</c:v>
                </c:pt>
                <c:pt idx="378">
                  <c:v>0.50700000000000001</c:v>
                </c:pt>
                <c:pt idx="379">
                  <c:v>0.497</c:v>
                </c:pt>
                <c:pt idx="380">
                  <c:v>0.48099999999999998</c:v>
                </c:pt>
                <c:pt idx="381">
                  <c:v>0.46599999999999997</c:v>
                </c:pt>
                <c:pt idx="382">
                  <c:v>0.44499999999999995</c:v>
                </c:pt>
                <c:pt idx="383">
                  <c:v>0.43300000000000005</c:v>
                </c:pt>
                <c:pt idx="384">
                  <c:v>0.41800000000000004</c:v>
                </c:pt>
                <c:pt idx="385">
                  <c:v>0.40200000000000002</c:v>
                </c:pt>
                <c:pt idx="386">
                  <c:v>0.39800000000000002</c:v>
                </c:pt>
                <c:pt idx="387">
                  <c:v>0.39100000000000001</c:v>
                </c:pt>
                <c:pt idx="388">
                  <c:v>0.38300000000000001</c:v>
                </c:pt>
                <c:pt idx="389">
                  <c:v>0.372</c:v>
                </c:pt>
                <c:pt idx="390">
                  <c:v>0.36899999999999999</c:v>
                </c:pt>
                <c:pt idx="391">
                  <c:v>0.373</c:v>
                </c:pt>
                <c:pt idx="392">
                  <c:v>0.37</c:v>
                </c:pt>
                <c:pt idx="393">
                  <c:v>0.36199999999999999</c:v>
                </c:pt>
                <c:pt idx="394">
                  <c:v>0.35799999999999998</c:v>
                </c:pt>
                <c:pt idx="395">
                  <c:v>0.34799999999999998</c:v>
                </c:pt>
                <c:pt idx="396">
                  <c:v>0.34199999999999997</c:v>
                </c:pt>
                <c:pt idx="397">
                  <c:v>0.34099999999999997</c:v>
                </c:pt>
                <c:pt idx="398">
                  <c:v>0.33200000000000002</c:v>
                </c:pt>
                <c:pt idx="399">
                  <c:v>0.33</c:v>
                </c:pt>
                <c:pt idx="400">
                  <c:v>0.32600000000000001</c:v>
                </c:pt>
                <c:pt idx="401">
                  <c:v>0.32200000000000001</c:v>
                </c:pt>
                <c:pt idx="402">
                  <c:v>0.315</c:v>
                </c:pt>
                <c:pt idx="403">
                  <c:v>0.308</c:v>
                </c:pt>
                <c:pt idx="404">
                  <c:v>0.307</c:v>
                </c:pt>
                <c:pt idx="405">
                  <c:v>0.30499999999999999</c:v>
                </c:pt>
                <c:pt idx="406">
                  <c:v>0.30499999999999999</c:v>
                </c:pt>
                <c:pt idx="407">
                  <c:v>0.30200000000000005</c:v>
                </c:pt>
                <c:pt idx="408">
                  <c:v>0.29300000000000004</c:v>
                </c:pt>
                <c:pt idx="409">
                  <c:v>0.29200000000000004</c:v>
                </c:pt>
                <c:pt idx="410">
                  <c:v>0.29400000000000004</c:v>
                </c:pt>
                <c:pt idx="411">
                  <c:v>0.28500000000000003</c:v>
                </c:pt>
                <c:pt idx="412">
                  <c:v>0.28500000000000003</c:v>
                </c:pt>
                <c:pt idx="413">
                  <c:v>0.28700000000000003</c:v>
                </c:pt>
                <c:pt idx="414">
                  <c:v>0.28300000000000003</c:v>
                </c:pt>
                <c:pt idx="415">
                  <c:v>0.28300000000000003</c:v>
                </c:pt>
                <c:pt idx="416">
                  <c:v>0.28400000000000003</c:v>
                </c:pt>
                <c:pt idx="417">
                  <c:v>0.27700000000000002</c:v>
                </c:pt>
                <c:pt idx="418">
                  <c:v>0.27700000000000002</c:v>
                </c:pt>
                <c:pt idx="419">
                  <c:v>0.27500000000000002</c:v>
                </c:pt>
                <c:pt idx="420">
                  <c:v>0.27300000000000002</c:v>
                </c:pt>
                <c:pt idx="421">
                  <c:v>0.27500000000000002</c:v>
                </c:pt>
                <c:pt idx="422">
                  <c:v>0.27400000000000002</c:v>
                </c:pt>
                <c:pt idx="423">
                  <c:v>0.26700000000000002</c:v>
                </c:pt>
                <c:pt idx="424">
                  <c:v>0.26300000000000001</c:v>
                </c:pt>
                <c:pt idx="425">
                  <c:v>0.26200000000000001</c:v>
                </c:pt>
                <c:pt idx="426">
                  <c:v>0.25800000000000001</c:v>
                </c:pt>
                <c:pt idx="427">
                  <c:v>0.255</c:v>
                </c:pt>
                <c:pt idx="428">
                  <c:v>0.25900000000000001</c:v>
                </c:pt>
                <c:pt idx="429">
                  <c:v>0.254</c:v>
                </c:pt>
                <c:pt idx="430">
                  <c:v>0.255</c:v>
                </c:pt>
                <c:pt idx="431">
                  <c:v>0.249</c:v>
                </c:pt>
                <c:pt idx="432">
                  <c:v>0.251</c:v>
                </c:pt>
                <c:pt idx="433">
                  <c:v>0.25</c:v>
                </c:pt>
                <c:pt idx="434">
                  <c:v>0.248</c:v>
                </c:pt>
                <c:pt idx="435">
                  <c:v>0.249</c:v>
                </c:pt>
                <c:pt idx="436">
                  <c:v>0.24399999999999999</c:v>
                </c:pt>
                <c:pt idx="437">
                  <c:v>0.24399999999999999</c:v>
                </c:pt>
                <c:pt idx="438">
                  <c:v>0.24299999999999999</c:v>
                </c:pt>
                <c:pt idx="439">
                  <c:v>0.23900000000000002</c:v>
                </c:pt>
                <c:pt idx="440">
                  <c:v>0.23800000000000002</c:v>
                </c:pt>
                <c:pt idx="441">
                  <c:v>0.23700000000000002</c:v>
                </c:pt>
                <c:pt idx="442">
                  <c:v>0.23800000000000002</c:v>
                </c:pt>
                <c:pt idx="443">
                  <c:v>0.23400000000000001</c:v>
                </c:pt>
                <c:pt idx="444">
                  <c:v>0.22900000000000001</c:v>
                </c:pt>
                <c:pt idx="445">
                  <c:v>0.22900000000000001</c:v>
                </c:pt>
                <c:pt idx="446">
                  <c:v>0.23100000000000001</c:v>
                </c:pt>
                <c:pt idx="447">
                  <c:v>0.23100000000000001</c:v>
                </c:pt>
                <c:pt idx="448">
                  <c:v>0.22900000000000001</c:v>
                </c:pt>
                <c:pt idx="449">
                  <c:v>0.22500000000000001</c:v>
                </c:pt>
                <c:pt idx="450">
                  <c:v>0.22600000000000001</c:v>
                </c:pt>
                <c:pt idx="451">
                  <c:v>0.22700000000000001</c:v>
                </c:pt>
                <c:pt idx="452">
                  <c:v>0.22800000000000001</c:v>
                </c:pt>
                <c:pt idx="453">
                  <c:v>0.224</c:v>
                </c:pt>
                <c:pt idx="454">
                  <c:v>0.224</c:v>
                </c:pt>
                <c:pt idx="455">
                  <c:v>0.223</c:v>
                </c:pt>
                <c:pt idx="456">
                  <c:v>0.22</c:v>
                </c:pt>
                <c:pt idx="457">
                  <c:v>0.218</c:v>
                </c:pt>
                <c:pt idx="458">
                  <c:v>0.218</c:v>
                </c:pt>
                <c:pt idx="459">
                  <c:v>0.218</c:v>
                </c:pt>
                <c:pt idx="460">
                  <c:v>0.22</c:v>
                </c:pt>
                <c:pt idx="461">
                  <c:v>0.218</c:v>
                </c:pt>
                <c:pt idx="462">
                  <c:v>0.21700000000000003</c:v>
                </c:pt>
                <c:pt idx="463">
                  <c:v>0.219</c:v>
                </c:pt>
                <c:pt idx="464">
                  <c:v>0.21500000000000002</c:v>
                </c:pt>
                <c:pt idx="465">
                  <c:v>0.21000000000000002</c:v>
                </c:pt>
                <c:pt idx="466">
                  <c:v>0.21100000000000002</c:v>
                </c:pt>
                <c:pt idx="467">
                  <c:v>0.21100000000000002</c:v>
                </c:pt>
                <c:pt idx="468">
                  <c:v>0.21000000000000002</c:v>
                </c:pt>
                <c:pt idx="469">
                  <c:v>0.21000000000000002</c:v>
                </c:pt>
                <c:pt idx="470">
                  <c:v>0.21200000000000002</c:v>
                </c:pt>
                <c:pt idx="471">
                  <c:v>0.21000000000000002</c:v>
                </c:pt>
                <c:pt idx="472">
                  <c:v>0.20900000000000002</c:v>
                </c:pt>
                <c:pt idx="473">
                  <c:v>0.20700000000000002</c:v>
                </c:pt>
                <c:pt idx="474">
                  <c:v>0.20400000000000001</c:v>
                </c:pt>
                <c:pt idx="475">
                  <c:v>0.20700000000000002</c:v>
                </c:pt>
                <c:pt idx="476">
                  <c:v>0.20700000000000002</c:v>
                </c:pt>
                <c:pt idx="477">
                  <c:v>0.20700000000000002</c:v>
                </c:pt>
                <c:pt idx="478">
                  <c:v>0.20500000000000002</c:v>
                </c:pt>
                <c:pt idx="479">
                  <c:v>0.20500000000000002</c:v>
                </c:pt>
                <c:pt idx="480">
                  <c:v>0.20300000000000001</c:v>
                </c:pt>
                <c:pt idx="481">
                  <c:v>0.20200000000000001</c:v>
                </c:pt>
                <c:pt idx="482">
                  <c:v>0.20300000000000001</c:v>
                </c:pt>
                <c:pt idx="483">
                  <c:v>0.20200000000000001</c:v>
                </c:pt>
                <c:pt idx="484">
                  <c:v>0.19900000000000001</c:v>
                </c:pt>
                <c:pt idx="485">
                  <c:v>0.2</c:v>
                </c:pt>
                <c:pt idx="486">
                  <c:v>0.19700000000000001</c:v>
                </c:pt>
                <c:pt idx="487">
                  <c:v>0.19700000000000001</c:v>
                </c:pt>
                <c:pt idx="488">
                  <c:v>0.19500000000000001</c:v>
                </c:pt>
                <c:pt idx="489">
                  <c:v>0.19800000000000001</c:v>
                </c:pt>
                <c:pt idx="490">
                  <c:v>0.20100000000000001</c:v>
                </c:pt>
                <c:pt idx="491">
                  <c:v>0.20400000000000001</c:v>
                </c:pt>
                <c:pt idx="492">
                  <c:v>0.21500000000000002</c:v>
                </c:pt>
                <c:pt idx="493">
                  <c:v>0.218</c:v>
                </c:pt>
                <c:pt idx="494">
                  <c:v>0.22</c:v>
                </c:pt>
                <c:pt idx="495">
                  <c:v>0.222</c:v>
                </c:pt>
                <c:pt idx="496">
                  <c:v>0.22</c:v>
                </c:pt>
                <c:pt idx="497">
                  <c:v>0.224</c:v>
                </c:pt>
                <c:pt idx="498">
                  <c:v>0.21400000000000002</c:v>
                </c:pt>
                <c:pt idx="499">
                  <c:v>0.21600000000000003</c:v>
                </c:pt>
                <c:pt idx="500">
                  <c:v>0.22</c:v>
                </c:pt>
                <c:pt idx="501">
                  <c:v>0.223</c:v>
                </c:pt>
                <c:pt idx="502">
                  <c:v>0.22500000000000001</c:v>
                </c:pt>
                <c:pt idx="503">
                  <c:v>0.22600000000000001</c:v>
                </c:pt>
                <c:pt idx="504">
                  <c:v>0.22600000000000001</c:v>
                </c:pt>
                <c:pt idx="505">
                  <c:v>0.22900000000000001</c:v>
                </c:pt>
                <c:pt idx="506">
                  <c:v>0.23900000000000002</c:v>
                </c:pt>
                <c:pt idx="507">
                  <c:v>0.24000000000000002</c:v>
                </c:pt>
                <c:pt idx="508">
                  <c:v>0.24099999999999999</c:v>
                </c:pt>
                <c:pt idx="509">
                  <c:v>0.24199999999999999</c:v>
                </c:pt>
                <c:pt idx="510">
                  <c:v>0.23900000000000002</c:v>
                </c:pt>
                <c:pt idx="511">
                  <c:v>0.24099999999999999</c:v>
                </c:pt>
                <c:pt idx="512">
                  <c:v>0.24199999999999999</c:v>
                </c:pt>
                <c:pt idx="513">
                  <c:v>0.24299999999999999</c:v>
                </c:pt>
                <c:pt idx="514">
                  <c:v>0.23900000000000002</c:v>
                </c:pt>
                <c:pt idx="515">
                  <c:v>0.23600000000000002</c:v>
                </c:pt>
                <c:pt idx="516">
                  <c:v>0.23600000000000002</c:v>
                </c:pt>
                <c:pt idx="517">
                  <c:v>0.23700000000000002</c:v>
                </c:pt>
                <c:pt idx="518">
                  <c:v>0.23800000000000002</c:v>
                </c:pt>
                <c:pt idx="519">
                  <c:v>0.23600000000000002</c:v>
                </c:pt>
                <c:pt idx="520">
                  <c:v>0.23100000000000001</c:v>
                </c:pt>
                <c:pt idx="521">
                  <c:v>0.23100000000000001</c:v>
                </c:pt>
                <c:pt idx="522">
                  <c:v>0.23</c:v>
                </c:pt>
                <c:pt idx="523">
                  <c:v>0.224</c:v>
                </c:pt>
                <c:pt idx="524">
                  <c:v>0.224</c:v>
                </c:pt>
                <c:pt idx="525">
                  <c:v>0.221</c:v>
                </c:pt>
                <c:pt idx="526">
                  <c:v>0.22600000000000001</c:v>
                </c:pt>
                <c:pt idx="527">
                  <c:v>0.22500000000000001</c:v>
                </c:pt>
                <c:pt idx="528">
                  <c:v>0.222</c:v>
                </c:pt>
                <c:pt idx="529">
                  <c:v>0.22</c:v>
                </c:pt>
                <c:pt idx="530">
                  <c:v>0.218</c:v>
                </c:pt>
                <c:pt idx="531">
                  <c:v>0.21600000000000003</c:v>
                </c:pt>
                <c:pt idx="532">
                  <c:v>0.21600000000000003</c:v>
                </c:pt>
                <c:pt idx="533">
                  <c:v>0.21600000000000003</c:v>
                </c:pt>
                <c:pt idx="534">
                  <c:v>0.21700000000000003</c:v>
                </c:pt>
                <c:pt idx="535">
                  <c:v>0.21400000000000002</c:v>
                </c:pt>
                <c:pt idx="536">
                  <c:v>0.21300000000000002</c:v>
                </c:pt>
                <c:pt idx="537">
                  <c:v>0.21300000000000002</c:v>
                </c:pt>
                <c:pt idx="538">
                  <c:v>0.21100000000000002</c:v>
                </c:pt>
                <c:pt idx="539">
                  <c:v>0.21300000000000002</c:v>
                </c:pt>
                <c:pt idx="540">
                  <c:v>0.21100000000000002</c:v>
                </c:pt>
                <c:pt idx="541">
                  <c:v>0.20900000000000002</c:v>
                </c:pt>
                <c:pt idx="542">
                  <c:v>0.21200000000000002</c:v>
                </c:pt>
                <c:pt idx="543">
                  <c:v>0.21400000000000002</c:v>
                </c:pt>
                <c:pt idx="544">
                  <c:v>0.222</c:v>
                </c:pt>
                <c:pt idx="545">
                  <c:v>0.22600000000000001</c:v>
                </c:pt>
                <c:pt idx="546">
                  <c:v>0.24199999999999999</c:v>
                </c:pt>
                <c:pt idx="547">
                  <c:v>0.27500000000000002</c:v>
                </c:pt>
                <c:pt idx="548">
                  <c:v>0.30599999999999999</c:v>
                </c:pt>
                <c:pt idx="549">
                  <c:v>0.39700000000000002</c:v>
                </c:pt>
                <c:pt idx="550">
                  <c:v>0.56000000000000005</c:v>
                </c:pt>
                <c:pt idx="551">
                  <c:v>0.627</c:v>
                </c:pt>
                <c:pt idx="552">
                  <c:v>0.65300000000000002</c:v>
                </c:pt>
                <c:pt idx="553">
                  <c:v>0.71899999999999997</c:v>
                </c:pt>
                <c:pt idx="554">
                  <c:v>0.71699999999999997</c:v>
                </c:pt>
                <c:pt idx="555">
                  <c:v>0.75800000000000001</c:v>
                </c:pt>
                <c:pt idx="556">
                  <c:v>0.77600000000000002</c:v>
                </c:pt>
                <c:pt idx="557">
                  <c:v>0.81499999999999995</c:v>
                </c:pt>
                <c:pt idx="558">
                  <c:v>0.85299999999999998</c:v>
                </c:pt>
                <c:pt idx="559">
                  <c:v>0.84299999999999997</c:v>
                </c:pt>
                <c:pt idx="560">
                  <c:v>0.82</c:v>
                </c:pt>
                <c:pt idx="561">
                  <c:v>0.79599999999999993</c:v>
                </c:pt>
                <c:pt idx="562">
                  <c:v>0.79899999999999993</c:v>
                </c:pt>
                <c:pt idx="563">
                  <c:v>0.80899999999999994</c:v>
                </c:pt>
                <c:pt idx="564">
                  <c:v>0.82199999999999995</c:v>
                </c:pt>
                <c:pt idx="565">
                  <c:v>0.79499999999999993</c:v>
                </c:pt>
                <c:pt idx="566">
                  <c:v>0.755</c:v>
                </c:pt>
                <c:pt idx="567">
                  <c:v>0.75700000000000001</c:v>
                </c:pt>
                <c:pt idx="568">
                  <c:v>0.79299999999999993</c:v>
                </c:pt>
                <c:pt idx="569">
                  <c:v>0.78300000000000003</c:v>
                </c:pt>
                <c:pt idx="570">
                  <c:v>0.79499999999999993</c:v>
                </c:pt>
                <c:pt idx="571">
                  <c:v>0.76</c:v>
                </c:pt>
                <c:pt idx="572">
                  <c:v>0.76500000000000001</c:v>
                </c:pt>
                <c:pt idx="573">
                  <c:v>0.73699999999999999</c:v>
                </c:pt>
                <c:pt idx="574">
                  <c:v>0.7</c:v>
                </c:pt>
                <c:pt idx="575">
                  <c:v>0.65</c:v>
                </c:pt>
                <c:pt idx="576">
                  <c:v>0.63</c:v>
                </c:pt>
                <c:pt idx="577">
                  <c:v>0.60299999999999998</c:v>
                </c:pt>
                <c:pt idx="578">
                  <c:v>0.56100000000000005</c:v>
                </c:pt>
                <c:pt idx="579">
                  <c:v>0.54800000000000004</c:v>
                </c:pt>
                <c:pt idx="580">
                  <c:v>0.53500000000000003</c:v>
                </c:pt>
                <c:pt idx="581">
                  <c:v>0.51500000000000001</c:v>
                </c:pt>
                <c:pt idx="582">
                  <c:v>0.51300000000000001</c:v>
                </c:pt>
                <c:pt idx="583">
                  <c:v>0.504</c:v>
                </c:pt>
                <c:pt idx="584">
                  <c:v>0.496</c:v>
                </c:pt>
                <c:pt idx="585">
                  <c:v>0.50600000000000001</c:v>
                </c:pt>
                <c:pt idx="586">
                  <c:v>0.499</c:v>
                </c:pt>
                <c:pt idx="587">
                  <c:v>0.495</c:v>
                </c:pt>
                <c:pt idx="588">
                  <c:v>0.503</c:v>
                </c:pt>
                <c:pt idx="589">
                  <c:v>0.502</c:v>
                </c:pt>
                <c:pt idx="590">
                  <c:v>0.504</c:v>
                </c:pt>
                <c:pt idx="591">
                  <c:v>0.503</c:v>
                </c:pt>
                <c:pt idx="592">
                  <c:v>0.47799999999999998</c:v>
                </c:pt>
                <c:pt idx="593">
                  <c:v>0.48399999999999999</c:v>
                </c:pt>
                <c:pt idx="594">
                  <c:v>0.48099999999999998</c:v>
                </c:pt>
                <c:pt idx="595">
                  <c:v>0.49299999999999999</c:v>
                </c:pt>
                <c:pt idx="596">
                  <c:v>0.504</c:v>
                </c:pt>
                <c:pt idx="597">
                  <c:v>0.51</c:v>
                </c:pt>
                <c:pt idx="598">
                  <c:v>0.51500000000000001</c:v>
                </c:pt>
                <c:pt idx="599">
                  <c:v>0.50600000000000001</c:v>
                </c:pt>
                <c:pt idx="600">
                  <c:v>0.496</c:v>
                </c:pt>
                <c:pt idx="601">
                  <c:v>0.49</c:v>
                </c:pt>
                <c:pt idx="602">
                  <c:v>0.47199999999999998</c:v>
                </c:pt>
                <c:pt idx="603">
                  <c:v>0.47199999999999998</c:v>
                </c:pt>
                <c:pt idx="604">
                  <c:v>0.46899999999999997</c:v>
                </c:pt>
                <c:pt idx="605">
                  <c:v>0.46499999999999997</c:v>
                </c:pt>
                <c:pt idx="606">
                  <c:v>0.46199999999999997</c:v>
                </c:pt>
                <c:pt idx="607">
                  <c:v>0.45799999999999996</c:v>
                </c:pt>
                <c:pt idx="608">
                  <c:v>0.47399999999999998</c:v>
                </c:pt>
                <c:pt idx="609">
                  <c:v>0.46399999999999997</c:v>
                </c:pt>
                <c:pt idx="610">
                  <c:v>0.45899999999999996</c:v>
                </c:pt>
                <c:pt idx="611">
                  <c:v>0.45499999999999996</c:v>
                </c:pt>
                <c:pt idx="612">
                  <c:v>0.44399999999999995</c:v>
                </c:pt>
                <c:pt idx="613">
                  <c:v>0.44200000000000006</c:v>
                </c:pt>
                <c:pt idx="614">
                  <c:v>0.43000000000000005</c:v>
                </c:pt>
                <c:pt idx="615">
                  <c:v>0.42100000000000004</c:v>
                </c:pt>
                <c:pt idx="616">
                  <c:v>0.40700000000000003</c:v>
                </c:pt>
                <c:pt idx="617">
                  <c:v>0.39700000000000002</c:v>
                </c:pt>
                <c:pt idx="618">
                  <c:v>0.40300000000000002</c:v>
                </c:pt>
                <c:pt idx="619">
                  <c:v>0.39400000000000002</c:v>
                </c:pt>
                <c:pt idx="620">
                  <c:v>0.38300000000000001</c:v>
                </c:pt>
                <c:pt idx="621">
                  <c:v>0.36899999999999999</c:v>
                </c:pt>
                <c:pt idx="622">
                  <c:v>0.36799999999999999</c:v>
                </c:pt>
                <c:pt idx="623">
                  <c:v>0.36</c:v>
                </c:pt>
                <c:pt idx="624">
                  <c:v>0.36299999999999999</c:v>
                </c:pt>
                <c:pt idx="625">
                  <c:v>0.35599999999999998</c:v>
                </c:pt>
                <c:pt idx="626">
                  <c:v>0.35199999999999998</c:v>
                </c:pt>
                <c:pt idx="627">
                  <c:v>0.34699999999999998</c:v>
                </c:pt>
                <c:pt idx="628">
                  <c:v>0.34399999999999997</c:v>
                </c:pt>
                <c:pt idx="629">
                  <c:v>0.33799999999999997</c:v>
                </c:pt>
                <c:pt idx="630">
                  <c:v>0.32800000000000001</c:v>
                </c:pt>
                <c:pt idx="631">
                  <c:v>0.32400000000000001</c:v>
                </c:pt>
                <c:pt idx="632">
                  <c:v>0.317</c:v>
                </c:pt>
                <c:pt idx="633">
                  <c:v>0.31900000000000001</c:v>
                </c:pt>
                <c:pt idx="634">
                  <c:v>0.316</c:v>
                </c:pt>
                <c:pt idx="635">
                  <c:v>0.312</c:v>
                </c:pt>
                <c:pt idx="636">
                  <c:v>0.30599999999999999</c:v>
                </c:pt>
                <c:pt idx="637">
                  <c:v>0.311</c:v>
                </c:pt>
                <c:pt idx="638">
                  <c:v>0.30399999999999999</c:v>
                </c:pt>
                <c:pt idx="639">
                  <c:v>0.31</c:v>
                </c:pt>
                <c:pt idx="640">
                  <c:v>0.29800000000000004</c:v>
                </c:pt>
                <c:pt idx="641">
                  <c:v>0.30200000000000005</c:v>
                </c:pt>
                <c:pt idx="642">
                  <c:v>0.30100000000000005</c:v>
                </c:pt>
                <c:pt idx="643">
                  <c:v>0.29600000000000004</c:v>
                </c:pt>
                <c:pt idx="644">
                  <c:v>0.30000000000000004</c:v>
                </c:pt>
                <c:pt idx="645">
                  <c:v>0.29400000000000004</c:v>
                </c:pt>
                <c:pt idx="646">
                  <c:v>0.29700000000000004</c:v>
                </c:pt>
                <c:pt idx="647">
                  <c:v>0.29100000000000004</c:v>
                </c:pt>
                <c:pt idx="648">
                  <c:v>0.29100000000000004</c:v>
                </c:pt>
                <c:pt idx="649">
                  <c:v>0.28900000000000003</c:v>
                </c:pt>
                <c:pt idx="650">
                  <c:v>0.28800000000000003</c:v>
                </c:pt>
                <c:pt idx="651">
                  <c:v>0.28200000000000003</c:v>
                </c:pt>
                <c:pt idx="652">
                  <c:v>0.27600000000000002</c:v>
                </c:pt>
                <c:pt idx="653">
                  <c:v>0.27200000000000002</c:v>
                </c:pt>
                <c:pt idx="654">
                  <c:v>0.27</c:v>
                </c:pt>
                <c:pt idx="655">
                  <c:v>0.27500000000000002</c:v>
                </c:pt>
                <c:pt idx="656">
                  <c:v>0.28300000000000003</c:v>
                </c:pt>
                <c:pt idx="657">
                  <c:v>0.28300000000000003</c:v>
                </c:pt>
                <c:pt idx="658">
                  <c:v>0.28100000000000003</c:v>
                </c:pt>
                <c:pt idx="659">
                  <c:v>0.27500000000000002</c:v>
                </c:pt>
                <c:pt idx="660">
                  <c:v>0.27300000000000002</c:v>
                </c:pt>
                <c:pt idx="661">
                  <c:v>0.27100000000000002</c:v>
                </c:pt>
                <c:pt idx="662">
                  <c:v>0.26500000000000001</c:v>
                </c:pt>
                <c:pt idx="663">
                  <c:v>0.25600000000000001</c:v>
                </c:pt>
                <c:pt idx="664">
                  <c:v>0.26200000000000001</c:v>
                </c:pt>
                <c:pt idx="665">
                  <c:v>0.27</c:v>
                </c:pt>
                <c:pt idx="666">
                  <c:v>0.26600000000000001</c:v>
                </c:pt>
                <c:pt idx="667">
                  <c:v>0.25900000000000001</c:v>
                </c:pt>
                <c:pt idx="668">
                  <c:v>0.25800000000000001</c:v>
                </c:pt>
                <c:pt idx="669">
                  <c:v>0.25600000000000001</c:v>
                </c:pt>
                <c:pt idx="670">
                  <c:v>0.252</c:v>
                </c:pt>
                <c:pt idx="671">
                  <c:v>0.251</c:v>
                </c:pt>
                <c:pt idx="672">
                  <c:v>0.249</c:v>
                </c:pt>
                <c:pt idx="673">
                  <c:v>0.25</c:v>
                </c:pt>
                <c:pt idx="674">
                  <c:v>0.25</c:v>
                </c:pt>
                <c:pt idx="675">
                  <c:v>0.245</c:v>
                </c:pt>
                <c:pt idx="676">
                  <c:v>0.24000000000000002</c:v>
                </c:pt>
                <c:pt idx="677">
                  <c:v>0.24000000000000002</c:v>
                </c:pt>
                <c:pt idx="678">
                  <c:v>0.23900000000000002</c:v>
                </c:pt>
                <c:pt idx="679">
                  <c:v>0.23900000000000002</c:v>
                </c:pt>
                <c:pt idx="680">
                  <c:v>0.23700000000000002</c:v>
                </c:pt>
                <c:pt idx="681">
                  <c:v>0.23300000000000001</c:v>
                </c:pt>
                <c:pt idx="682">
                  <c:v>0.23</c:v>
                </c:pt>
                <c:pt idx="683">
                  <c:v>0.23100000000000001</c:v>
                </c:pt>
                <c:pt idx="684">
                  <c:v>0.23</c:v>
                </c:pt>
                <c:pt idx="685">
                  <c:v>0.23</c:v>
                </c:pt>
                <c:pt idx="686">
                  <c:v>0.22600000000000001</c:v>
                </c:pt>
                <c:pt idx="687">
                  <c:v>0.22600000000000001</c:v>
                </c:pt>
                <c:pt idx="688">
                  <c:v>0.22600000000000001</c:v>
                </c:pt>
                <c:pt idx="689">
                  <c:v>0.22500000000000001</c:v>
                </c:pt>
                <c:pt idx="690">
                  <c:v>0.223</c:v>
                </c:pt>
                <c:pt idx="691">
                  <c:v>0.222</c:v>
                </c:pt>
                <c:pt idx="692">
                  <c:v>0.222</c:v>
                </c:pt>
                <c:pt idx="693">
                  <c:v>0.222</c:v>
                </c:pt>
                <c:pt idx="694">
                  <c:v>0.22</c:v>
                </c:pt>
                <c:pt idx="695">
                  <c:v>0.21700000000000003</c:v>
                </c:pt>
                <c:pt idx="696">
                  <c:v>0.21400000000000002</c:v>
                </c:pt>
                <c:pt idx="697">
                  <c:v>0.21300000000000002</c:v>
                </c:pt>
                <c:pt idx="698">
                  <c:v>0.21300000000000002</c:v>
                </c:pt>
                <c:pt idx="699">
                  <c:v>0.21300000000000002</c:v>
                </c:pt>
                <c:pt idx="700">
                  <c:v>0.21400000000000002</c:v>
                </c:pt>
                <c:pt idx="701">
                  <c:v>0.21000000000000002</c:v>
                </c:pt>
                <c:pt idx="702">
                  <c:v>0.21100000000000002</c:v>
                </c:pt>
                <c:pt idx="703">
                  <c:v>0.20900000000000002</c:v>
                </c:pt>
                <c:pt idx="704">
                  <c:v>0.21100000000000002</c:v>
                </c:pt>
                <c:pt idx="705">
                  <c:v>0.21200000000000002</c:v>
                </c:pt>
                <c:pt idx="706">
                  <c:v>0.21200000000000002</c:v>
                </c:pt>
                <c:pt idx="707">
                  <c:v>0.20900000000000002</c:v>
                </c:pt>
                <c:pt idx="708">
                  <c:v>0.21000000000000002</c:v>
                </c:pt>
                <c:pt idx="709">
                  <c:v>0.20800000000000002</c:v>
                </c:pt>
                <c:pt idx="710">
                  <c:v>0.20700000000000002</c:v>
                </c:pt>
                <c:pt idx="711">
                  <c:v>0.20700000000000002</c:v>
                </c:pt>
                <c:pt idx="712">
                  <c:v>0.20600000000000002</c:v>
                </c:pt>
                <c:pt idx="713">
                  <c:v>0.20400000000000001</c:v>
                </c:pt>
                <c:pt idx="714">
                  <c:v>0.20300000000000001</c:v>
                </c:pt>
                <c:pt idx="715">
                  <c:v>0.20300000000000001</c:v>
                </c:pt>
                <c:pt idx="716">
                  <c:v>0.20200000000000001</c:v>
                </c:pt>
                <c:pt idx="717">
                  <c:v>0.20300000000000001</c:v>
                </c:pt>
                <c:pt idx="718">
                  <c:v>0.20100000000000001</c:v>
                </c:pt>
                <c:pt idx="719">
                  <c:v>0.19900000000000001</c:v>
                </c:pt>
              </c:numCache>
            </c:numRef>
          </c:yVal>
          <c:smooth val="0"/>
          <c:extLst>
            <c:ext xmlns:c16="http://schemas.microsoft.com/office/drawing/2014/chart" uri="{C3380CC4-5D6E-409C-BE32-E72D297353CC}">
              <c16:uniqueId val="{00000000-5EC3-4AAD-8A74-818207BAD46D}"/>
            </c:ext>
          </c:extLst>
        </c:ser>
        <c:dLbls>
          <c:showLegendKey val="0"/>
          <c:showVal val="0"/>
          <c:showCatName val="0"/>
          <c:showSerName val="0"/>
          <c:showPercent val="0"/>
          <c:showBubbleSize val="0"/>
        </c:dLbls>
        <c:axId val="467296687"/>
        <c:axId val="467297167"/>
      </c:scatterChart>
      <c:valAx>
        <c:axId val="467296687"/>
        <c:scaling>
          <c:orientation val="minMax"/>
        </c:scaling>
        <c:delete val="0"/>
        <c:axPos val="b"/>
        <c:numFmt formatCode="m/d/yyyy\ h:mm" sourceLinked="1"/>
        <c:majorTickMark val="out"/>
        <c:minorTickMark val="none"/>
        <c:tickLblPos val="nextTo"/>
        <c:spPr>
          <a:noFill/>
          <a:ln w="9525" cap="flat" cmpd="sng" algn="ctr">
            <a:solidFill>
              <a:schemeClr val="tx1">
                <a:lumMod val="15000"/>
                <a:lumOff val="85000"/>
              </a:schemeClr>
            </a:solidFill>
            <a:round/>
          </a:ln>
          <a:effectLst/>
        </c:spPr>
        <c:txPr>
          <a:bodyPr rot="-222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7297167"/>
        <c:crosses val="autoZero"/>
        <c:crossBetween val="midCat"/>
      </c:valAx>
      <c:valAx>
        <c:axId val="4672971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7296687"/>
        <c:crosses val="autoZero"/>
        <c:crossBetween val="midCat"/>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0.46438</cdr:x>
      <cdr:y>0.178</cdr:y>
    </cdr:from>
    <cdr:to>
      <cdr:x>0.68316</cdr:x>
      <cdr:y>0.27824</cdr:y>
    </cdr:to>
    <cdr:sp macro="" textlink="">
      <cdr:nvSpPr>
        <cdr:cNvPr id="2" name="TextBox 7">
          <a:extLst xmlns:a="http://schemas.openxmlformats.org/drawingml/2006/main">
            <a:ext uri="{FF2B5EF4-FFF2-40B4-BE49-F238E27FC236}">
              <a16:creationId xmlns:a16="http://schemas.microsoft.com/office/drawing/2014/main" id="{D90DFC1F-DD99-3A96-EA65-BB04E410F746}"/>
            </a:ext>
          </a:extLst>
        </cdr:cNvPr>
        <cdr:cNvSpPr txBox="1"/>
      </cdr:nvSpPr>
      <cdr:spPr>
        <a:xfrm xmlns:a="http://schemas.openxmlformats.org/drawingml/2006/main">
          <a:off x="2395166" y="655856"/>
          <a:ext cx="1128409"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solidFill>
                <a:srgbClr val="FF0000"/>
              </a:solidFill>
            </a:rPr>
            <a:t>30.5mm</a:t>
          </a:r>
          <a:endParaRPr lang="en-IE" dirty="0">
            <a:solidFill>
              <a:srgbClr val="FF0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IE"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 name="Google Shape;4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IE"/>
              <a:t>Missing element = Baseline flow monitoring</a:t>
            </a:r>
            <a:endParaRPr/>
          </a:p>
        </p:txBody>
      </p:sp>
      <p:sp>
        <p:nvSpPr>
          <p:cNvPr id="118" name="Google Shape;11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IE"/>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 name="Google Shape;12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 name="Google Shape;14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 name="Google Shape;157;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 name="Google Shape;20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 name="Google Shape;5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6" name="Google Shape;22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7" name="Google Shape;23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6" name="Google Shape;246;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 name="Google Shape;25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8" name="Google Shape;26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7" name="Google Shape;277;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4" name="Google Shape;284;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2" name="Google Shape;292;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0" name="Google Shape;30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6" name="Google Shape;306;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 name="Google Shape;58;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4" name="Google Shape;31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2" name="Google Shape;322;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9" name="Google Shape;329;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4" name="Google Shape;33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0" name="Google Shape;34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6" name="Google Shape;346;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9" name="Google Shape;35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6" name="Google Shape;366;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6" name="Google Shape;376;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 name="Google Shape;6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2" name="Google Shape;38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7" name="Google Shape;387;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0" name="Google Shape;400;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8" name="Google Shape;40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 name="Google Shape;76;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 name="Google Shape;9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 name="Google Shape;10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 name="Google Shape;11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8" name="Shape 18"/>
        <p:cNvGrpSpPr/>
        <p:nvPr/>
      </p:nvGrpSpPr>
      <p:grpSpPr>
        <a:xfrm>
          <a:off x="0" y="0"/>
          <a:ext cx="0" cy="0"/>
          <a:chOff x="0" y="0"/>
          <a:chExt cx="0" cy="0"/>
        </a:xfrm>
      </p:grpSpPr>
      <p:sp>
        <p:nvSpPr>
          <p:cNvPr id="19" name="Google Shape;19;p47"/>
          <p:cNvSpPr txBox="1"/>
          <p:nvPr>
            <p:ph type="ctrTitle"/>
          </p:nvPr>
        </p:nvSpPr>
        <p:spPr>
          <a:xfrm>
            <a:off x="1524000" y="1395560"/>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7"/>
          <p:cNvSpPr txBox="1"/>
          <p:nvPr>
            <p:ph idx="1" type="subTitle"/>
          </p:nvPr>
        </p:nvSpPr>
        <p:spPr>
          <a:xfrm>
            <a:off x="1624715" y="4536206"/>
            <a:ext cx="9043284" cy="1710823"/>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1800"/>
              <a:buNone/>
              <a:defRPr sz="18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 name="Google Shape;21;p47"/>
          <p:cNvSpPr txBox="1"/>
          <p:nvPr>
            <p:ph idx="10" type="dt"/>
          </p:nvPr>
        </p:nvSpPr>
        <p:spPr>
          <a:xfrm>
            <a:off x="296662" y="6538912"/>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2" name="Google Shape;22;p47"/>
          <p:cNvPicPr preferRelativeResize="0"/>
          <p:nvPr/>
        </p:nvPicPr>
        <p:blipFill rotWithShape="1">
          <a:blip r:embed="rId2">
            <a:alphaModFix/>
          </a:blip>
          <a:srcRect b="0" l="0" r="0" t="0"/>
          <a:stretch/>
        </p:blipFill>
        <p:spPr>
          <a:xfrm>
            <a:off x="4381408" y="186090"/>
            <a:ext cx="3429183" cy="243012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48"/>
          <p:cNvSpPr txBox="1"/>
          <p:nvPr>
            <p:ph idx="10" type="dt"/>
          </p:nvPr>
        </p:nvSpPr>
        <p:spPr>
          <a:xfrm>
            <a:off x="314416" y="6492875"/>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Icon&#10;&#10;Description automatically generated with medium confidence" id="27" name="Google Shape;27;p48"/>
          <p:cNvPicPr preferRelativeResize="0"/>
          <p:nvPr/>
        </p:nvPicPr>
        <p:blipFill rotWithShape="1">
          <a:blip r:embed="rId2">
            <a:alphaModFix/>
          </a:blip>
          <a:srcRect b="0" l="0" r="0" t="0"/>
          <a:stretch/>
        </p:blipFill>
        <p:spPr>
          <a:xfrm>
            <a:off x="11415946" y="6394313"/>
            <a:ext cx="700414" cy="39573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5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5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37" name="Shape 37"/>
        <p:cNvGrpSpPr/>
        <p:nvPr/>
      </p:nvGrpSpPr>
      <p:grpSpPr>
        <a:xfrm>
          <a:off x="0" y="0"/>
          <a:ext cx="0" cy="0"/>
          <a:chOff x="0" y="0"/>
          <a:chExt cx="0" cy="0"/>
        </a:xfrm>
      </p:grpSpPr>
      <p:sp>
        <p:nvSpPr>
          <p:cNvPr id="38" name="Google Shape;38;p5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5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Icon&#10;&#10;Description automatically generated with medium confidence" id="40" name="Google Shape;40;p51"/>
          <p:cNvPicPr preferRelativeResize="0"/>
          <p:nvPr/>
        </p:nvPicPr>
        <p:blipFill rotWithShape="1">
          <a:blip r:embed="rId2">
            <a:alphaModFix/>
          </a:blip>
          <a:srcRect b="0" l="0" r="0" t="0"/>
          <a:stretch/>
        </p:blipFill>
        <p:spPr>
          <a:xfrm>
            <a:off x="11415946" y="6394313"/>
            <a:ext cx="700414" cy="39573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E8E8"/>
            </a:gs>
            <a:gs pos="50000">
              <a:srgbClr val="E3E1E1"/>
            </a:gs>
            <a:gs pos="100000">
              <a:srgbClr val="BBB9B9"/>
            </a:gs>
          </a:gsLst>
          <a:lin ang="5400000" scaled="0"/>
        </a:gradFill>
      </p:bgPr>
    </p:bg>
    <p:spTree>
      <p:nvGrpSpPr>
        <p:cNvPr id="9" name="Shape 9"/>
        <p:cNvGrpSpPr/>
        <p:nvPr/>
      </p:nvGrpSpPr>
      <p:grpSpPr>
        <a:xfrm>
          <a:off x="0" y="0"/>
          <a:ext cx="0" cy="0"/>
          <a:chOff x="0" y="0"/>
          <a:chExt cx="0" cy="0"/>
        </a:xfrm>
      </p:grpSpPr>
      <p:sp>
        <p:nvSpPr>
          <p:cNvPr id="10" name="Google Shape;10;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IE"/>
              <a:t>‹#›</a:t>
            </a:fld>
            <a:endParaRPr/>
          </a:p>
        </p:txBody>
      </p:sp>
      <p:pic>
        <p:nvPicPr>
          <p:cNvPr id="15" name="Google Shape;15;p46"/>
          <p:cNvPicPr preferRelativeResize="0"/>
          <p:nvPr/>
        </p:nvPicPr>
        <p:blipFill rotWithShape="1">
          <a:blip r:embed="rId1">
            <a:alphaModFix/>
          </a:blip>
          <a:srcRect b="0" l="0" r="0" t="0"/>
          <a:stretch/>
        </p:blipFill>
        <p:spPr>
          <a:xfrm>
            <a:off x="0" y="24889"/>
            <a:ext cx="12192000" cy="7121539"/>
          </a:xfrm>
          <a:prstGeom prst="rect">
            <a:avLst/>
          </a:prstGeom>
          <a:noFill/>
          <a:ln>
            <a:noFill/>
          </a:ln>
        </p:spPr>
      </p:pic>
      <p:sp>
        <p:nvSpPr>
          <p:cNvPr id="16" name="Google Shape;16;p46"/>
          <p:cNvSpPr txBox="1"/>
          <p:nvPr/>
        </p:nvSpPr>
        <p:spPr>
          <a:xfrm>
            <a:off x="1524000" y="1395560"/>
            <a:ext cx="9144000" cy="2387600"/>
          </a:xfrm>
          <a:prstGeom prst="rect">
            <a:avLst/>
          </a:prstGeom>
          <a:noFill/>
          <a:ln>
            <a:noFill/>
          </a:ln>
        </p:spPr>
        <p:txBody>
          <a:bodyPr anchorCtr="0" anchor="b"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3600"/>
              <a:buFont typeface="Calibri"/>
              <a:buNone/>
            </a:pPr>
            <a:r>
              <a:t/>
            </a:r>
            <a:endParaRPr b="0" i="0" sz="3600" u="none" cap="none" strike="noStrike">
              <a:solidFill>
                <a:schemeClr val="dk1"/>
              </a:solidFill>
              <a:latin typeface="Calibri"/>
              <a:ea typeface="Calibri"/>
              <a:cs typeface="Calibri"/>
              <a:sym typeface="Calibri"/>
            </a:endParaRPr>
          </a:p>
        </p:txBody>
      </p:sp>
      <p:sp>
        <p:nvSpPr>
          <p:cNvPr id="17" name="Google Shape;17;p46"/>
          <p:cNvSpPr txBox="1"/>
          <p:nvPr/>
        </p:nvSpPr>
        <p:spPr>
          <a:xfrm>
            <a:off x="1624715" y="4536206"/>
            <a:ext cx="9043284" cy="1710823"/>
          </a:xfrm>
          <a:prstGeom prst="rect">
            <a:avLst/>
          </a:prstGeom>
          <a:noFill/>
          <a:ln>
            <a:noFill/>
          </a:ln>
        </p:spPr>
        <p:txBody>
          <a:bodyPr anchorCtr="0" anchor="t" bIns="45700" lIns="91425" spcFirstLastPara="1" rIns="91425" wrap="square" tIns="45700">
            <a:normAutofit/>
          </a:bodyPr>
          <a:lstStyle/>
          <a:p>
            <a:pPr indent="0" lvl="0" marL="0" marR="0" rtl="0" algn="ctr">
              <a:lnSpc>
                <a:spcPct val="9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9.jpg"/><Relationship Id="rId4" Type="http://schemas.openxmlformats.org/officeDocument/2006/relationships/image" Target="../media/image23.jpg"/><Relationship Id="rId5" Type="http://schemas.openxmlformats.org/officeDocument/2006/relationships/image" Target="../media/image19.png"/><Relationship Id="rId6" Type="http://schemas.openxmlformats.org/officeDocument/2006/relationships/image" Target="../media/image28.jpg"/><Relationship Id="rId7" Type="http://schemas.openxmlformats.org/officeDocument/2006/relationships/image" Target="../media/image22.jpg"/><Relationship Id="rId8"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jpg"/><Relationship Id="rId4" Type="http://schemas.openxmlformats.org/officeDocument/2006/relationships/image" Target="../media/image24.jpg"/><Relationship Id="rId5"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5.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9.jpg"/><Relationship Id="rId4" Type="http://schemas.openxmlformats.org/officeDocument/2006/relationships/image" Target="../media/image21.png"/><Relationship Id="rId5"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1.jpg"/><Relationship Id="rId4" Type="http://schemas.openxmlformats.org/officeDocument/2006/relationships/image" Target="../media/image32.jpg"/><Relationship Id="rId5" Type="http://schemas.openxmlformats.org/officeDocument/2006/relationships/image" Target="../media/image47.jpg"/><Relationship Id="rId6" Type="http://schemas.openxmlformats.org/officeDocument/2006/relationships/image" Target="../media/image48.jpg"/><Relationship Id="rId7" Type="http://schemas.openxmlformats.org/officeDocument/2006/relationships/image" Target="../media/image3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5.jpg"/><Relationship Id="rId4" Type="http://schemas.openxmlformats.org/officeDocument/2006/relationships/image" Target="../media/image3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0.jpg"/><Relationship Id="rId4" Type="http://schemas.openxmlformats.org/officeDocument/2006/relationships/image" Target="../media/image4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41.jp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52.png"/><Relationship Id="rId6" Type="http://schemas.openxmlformats.org/officeDocument/2006/relationships/image" Target="../media/image4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5.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37.png"/><Relationship Id="rId4" Type="http://schemas.openxmlformats.org/officeDocument/2006/relationships/chart" Target="../charts/chart1.xml"/><Relationship Id="rId5" Type="http://schemas.openxmlformats.org/officeDocument/2006/relationships/chart" Target="../charts/char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1.jp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image" Target="../media/image54.png"/><Relationship Id="rId5"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7.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7.pn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4.jpg"/><Relationship Id="rId5" Type="http://schemas.openxmlformats.org/officeDocument/2006/relationships/image" Target="../media/image16.png"/><Relationship Id="rId6"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0.jpg"/><Relationship Id="rId4" Type="http://schemas.openxmlformats.org/officeDocument/2006/relationships/image" Target="../media/image61.jpg"/><Relationship Id="rId5" Type="http://schemas.openxmlformats.org/officeDocument/2006/relationships/image" Target="../media/image58.jpg"/><Relationship Id="rId6" Type="http://schemas.openxmlformats.org/officeDocument/2006/relationships/image" Target="../media/image5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30.jpg"/><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6.jpg"/><Relationship Id="rId4" Type="http://schemas.openxmlformats.org/officeDocument/2006/relationships/image" Target="../media/image65.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66.jpg"/><Relationship Id="rId4" Type="http://schemas.openxmlformats.org/officeDocument/2006/relationships/image" Target="../media/image62.jpg"/><Relationship Id="rId5"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7.jpg"/><Relationship Id="rId4" Type="http://schemas.openxmlformats.org/officeDocument/2006/relationships/image" Target="../media/image2.jpg"/><Relationship Id="rId5" Type="http://schemas.openxmlformats.org/officeDocument/2006/relationships/image" Target="../media/image4.jpg"/><Relationship Id="rId6" Type="http://schemas.openxmlformats.org/officeDocument/2006/relationships/image" Target="../media/image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5.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4" name="Shape 44"/>
        <p:cNvGrpSpPr/>
        <p:nvPr/>
      </p:nvGrpSpPr>
      <p:grpSpPr>
        <a:xfrm>
          <a:off x="0" y="0"/>
          <a:ext cx="0" cy="0"/>
          <a:chOff x="0" y="0"/>
          <a:chExt cx="0" cy="0"/>
        </a:xfrm>
      </p:grpSpPr>
      <p:sp>
        <p:nvSpPr>
          <p:cNvPr id="45" name="Google Shape;45;p1"/>
          <p:cNvSpPr txBox="1"/>
          <p:nvPr>
            <p:ph type="ctrTitle"/>
          </p:nvPr>
        </p:nvSpPr>
        <p:spPr>
          <a:xfrm>
            <a:off x="1524000" y="1127994"/>
            <a:ext cx="10093036"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n-IE" sz="4000"/>
              <a:t>Natural Flood Management &amp; NbS in Inishowen</a:t>
            </a:r>
            <a:endParaRPr sz="4000"/>
          </a:p>
        </p:txBody>
      </p:sp>
      <p:sp>
        <p:nvSpPr>
          <p:cNvPr id="46" name="Google Shape;46;p1"/>
          <p:cNvSpPr txBox="1"/>
          <p:nvPr>
            <p:ph idx="1" type="subTitle"/>
          </p:nvPr>
        </p:nvSpPr>
        <p:spPr>
          <a:xfrm>
            <a:off x="1624716" y="4120570"/>
            <a:ext cx="9043284" cy="1710823"/>
          </a:xfrm>
          <a:prstGeom prst="rect">
            <a:avLst/>
          </a:prstGeom>
          <a:noFill/>
          <a:ln>
            <a:noFill/>
          </a:ln>
        </p:spPr>
        <p:txBody>
          <a:bodyPr anchorCtr="0" anchor="t" bIns="45700" lIns="91425" spcFirstLastPara="1" rIns="91425" wrap="square" tIns="45700">
            <a:normAutofit fontScale="92500" lnSpcReduction="20000"/>
          </a:bodyPr>
          <a:lstStyle/>
          <a:p>
            <a:pPr indent="0" lvl="0" marL="0" rtl="0" algn="ctr">
              <a:lnSpc>
                <a:spcPct val="90000"/>
              </a:lnSpc>
              <a:spcBef>
                <a:spcPts val="0"/>
              </a:spcBef>
              <a:spcAft>
                <a:spcPts val="0"/>
              </a:spcAft>
              <a:buClr>
                <a:schemeClr val="dk1"/>
              </a:buClr>
              <a:buSzPct val="100000"/>
              <a:buNone/>
            </a:pPr>
            <a:r>
              <a:rPr lang="en-IE" sz="2800"/>
              <a:t>By Trish Murphy &amp; John Doherty</a:t>
            </a:r>
            <a:endParaRPr/>
          </a:p>
          <a:p>
            <a:pPr indent="0" lvl="0" marL="0" rtl="0" algn="ctr">
              <a:lnSpc>
                <a:spcPct val="90000"/>
              </a:lnSpc>
              <a:spcBef>
                <a:spcPts val="1000"/>
              </a:spcBef>
              <a:spcAft>
                <a:spcPts val="0"/>
              </a:spcAft>
              <a:buClr>
                <a:schemeClr val="dk1"/>
              </a:buClr>
              <a:buSzPct val="100000"/>
              <a:buNone/>
            </a:pPr>
            <a:r>
              <a:t/>
            </a:r>
            <a:endParaRPr sz="2800"/>
          </a:p>
          <a:p>
            <a:pPr indent="0" lvl="0" marL="0" rtl="0" algn="ctr">
              <a:lnSpc>
                <a:spcPct val="90000"/>
              </a:lnSpc>
              <a:spcBef>
                <a:spcPts val="1000"/>
              </a:spcBef>
              <a:spcAft>
                <a:spcPts val="0"/>
              </a:spcAft>
              <a:buClr>
                <a:schemeClr val="dk1"/>
              </a:buClr>
              <a:buSzPct val="100000"/>
              <a:buNone/>
            </a:pPr>
            <a:r>
              <a:rPr lang="en-IE"/>
              <a:t>A workshop demonstration to the Nature-based Solutions Conference</a:t>
            </a:r>
            <a:endParaRPr/>
          </a:p>
          <a:p>
            <a:pPr indent="0" lvl="0" marL="0" rtl="0" algn="ctr">
              <a:lnSpc>
                <a:spcPct val="90000"/>
              </a:lnSpc>
              <a:spcBef>
                <a:spcPts val="1000"/>
              </a:spcBef>
              <a:spcAft>
                <a:spcPts val="0"/>
              </a:spcAft>
              <a:buClr>
                <a:schemeClr val="dk1"/>
              </a:buClr>
              <a:buSzPct val="100000"/>
              <a:buNone/>
            </a:pPr>
            <a:r>
              <a:rPr lang="en-IE"/>
              <a:t>Dundalk IT</a:t>
            </a:r>
            <a:endParaRPr/>
          </a:p>
          <a:p>
            <a:pPr indent="0" lvl="0" marL="0" rtl="0" algn="ctr">
              <a:lnSpc>
                <a:spcPct val="90000"/>
              </a:lnSpc>
              <a:spcBef>
                <a:spcPts val="1000"/>
              </a:spcBef>
              <a:spcAft>
                <a:spcPts val="0"/>
              </a:spcAft>
              <a:buClr>
                <a:schemeClr val="dk1"/>
              </a:buClr>
              <a:buSzPct val="100000"/>
              <a:buNone/>
            </a:pPr>
            <a:r>
              <a:rPr lang="en-IE"/>
              <a:t>10</a:t>
            </a:r>
            <a:r>
              <a:rPr baseline="30000" lang="en-IE"/>
              <a:t>th</a:t>
            </a:r>
            <a:r>
              <a:rPr lang="en-IE"/>
              <a:t> and 11</a:t>
            </a:r>
            <a:r>
              <a:rPr baseline="30000" lang="en-IE"/>
              <a:t>th</a:t>
            </a:r>
            <a:r>
              <a:rPr lang="en-IE"/>
              <a:t> June 2026</a:t>
            </a:r>
            <a:endParaRPr/>
          </a:p>
        </p:txBody>
      </p:sp>
      <p:pic>
        <p:nvPicPr>
          <p:cNvPr id="47" name="Google Shape;47;p1"/>
          <p:cNvPicPr preferRelativeResize="0"/>
          <p:nvPr/>
        </p:nvPicPr>
        <p:blipFill rotWithShape="1">
          <a:blip r:embed="rId3">
            <a:alphaModFix/>
          </a:blip>
          <a:srcRect b="0" l="0" r="0" t="0"/>
          <a:stretch/>
        </p:blipFill>
        <p:spPr>
          <a:xfrm>
            <a:off x="4547616" y="510728"/>
            <a:ext cx="3096768" cy="21945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10"/>
          <p:cNvPicPr preferRelativeResize="0"/>
          <p:nvPr/>
        </p:nvPicPr>
        <p:blipFill rotWithShape="1">
          <a:blip r:embed="rId3">
            <a:alphaModFix/>
          </a:blip>
          <a:srcRect b="0" l="0" r="0" t="0"/>
          <a:stretch/>
        </p:blipFill>
        <p:spPr>
          <a:xfrm>
            <a:off x="0" y="0"/>
            <a:ext cx="12192000" cy="7121539"/>
          </a:xfrm>
          <a:prstGeom prst="rect">
            <a:avLst/>
          </a:prstGeom>
          <a:noFill/>
          <a:ln>
            <a:noFill/>
          </a:ln>
        </p:spPr>
      </p:pic>
      <p:sp>
        <p:nvSpPr>
          <p:cNvPr id="121" name="Google Shape;121;p10"/>
          <p:cNvSpPr txBox="1"/>
          <p:nvPr>
            <p:ph idx="1" type="body"/>
          </p:nvPr>
        </p:nvSpPr>
        <p:spPr>
          <a:xfrm>
            <a:off x="838201" y="1597025"/>
            <a:ext cx="6172200" cy="366743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a:p>
            <a:pPr indent="0" lvl="0" marL="0" rtl="0" algn="l">
              <a:lnSpc>
                <a:spcPct val="90000"/>
              </a:lnSpc>
              <a:spcBef>
                <a:spcPts val="1000"/>
              </a:spcBef>
              <a:spcAft>
                <a:spcPts val="0"/>
              </a:spcAft>
              <a:buClr>
                <a:schemeClr val="dk1"/>
              </a:buClr>
              <a:buSzPts val="2800"/>
              <a:buNone/>
            </a:pPr>
            <a:r>
              <a:t/>
            </a:r>
            <a:endParaRPr/>
          </a:p>
        </p:txBody>
      </p:sp>
      <p:pic>
        <p:nvPicPr>
          <p:cNvPr descr="Diagram&#10;&#10;Description automatically generated" id="122" name="Google Shape;122;p10"/>
          <p:cNvPicPr preferRelativeResize="0"/>
          <p:nvPr/>
        </p:nvPicPr>
        <p:blipFill rotWithShape="1">
          <a:blip r:embed="rId4">
            <a:alphaModFix/>
          </a:blip>
          <a:srcRect b="0" l="0" r="0" t="0"/>
          <a:stretch/>
        </p:blipFill>
        <p:spPr>
          <a:xfrm>
            <a:off x="0" y="263539"/>
            <a:ext cx="12192000" cy="6858000"/>
          </a:xfrm>
          <a:prstGeom prst="rect">
            <a:avLst/>
          </a:prstGeom>
          <a:noFill/>
          <a:ln>
            <a:noFill/>
          </a:ln>
        </p:spPr>
      </p:pic>
      <p:sp>
        <p:nvSpPr>
          <p:cNvPr descr="Back with solid fill" id="123" name="Google Shape;123;p10"/>
          <p:cNvSpPr/>
          <p:nvPr/>
        </p:nvSpPr>
        <p:spPr>
          <a:xfrm>
            <a:off x="3550229" y="1143001"/>
            <a:ext cx="606135" cy="60613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descr="Back with solid fill" id="124" name="Google Shape;124;p10"/>
          <p:cNvSpPr/>
          <p:nvPr/>
        </p:nvSpPr>
        <p:spPr>
          <a:xfrm rot="-946521">
            <a:off x="3302217" y="4957906"/>
            <a:ext cx="606135" cy="60613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descr="Back with solid fill" id="125" name="Google Shape;125;p10"/>
          <p:cNvSpPr/>
          <p:nvPr/>
        </p:nvSpPr>
        <p:spPr>
          <a:xfrm>
            <a:off x="7808558" y="1291070"/>
            <a:ext cx="611909" cy="61190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descr="Back with solid fill" id="126" name="Google Shape;126;p10"/>
          <p:cNvSpPr/>
          <p:nvPr/>
        </p:nvSpPr>
        <p:spPr>
          <a:xfrm rot="1430068">
            <a:off x="7991690" y="5066251"/>
            <a:ext cx="611909" cy="61190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Community Engagement</a:t>
            </a:r>
            <a:endParaRPr/>
          </a:p>
        </p:txBody>
      </p:sp>
      <p:pic>
        <p:nvPicPr>
          <p:cNvPr descr="Text&#10;&#10;Description automatically generated" id="132" name="Google Shape;132;p11"/>
          <p:cNvPicPr preferRelativeResize="0"/>
          <p:nvPr/>
        </p:nvPicPr>
        <p:blipFill rotWithShape="1">
          <a:blip r:embed="rId3">
            <a:alphaModFix/>
          </a:blip>
          <a:srcRect b="0" l="0" r="0" t="0"/>
          <a:stretch/>
        </p:blipFill>
        <p:spPr>
          <a:xfrm>
            <a:off x="6767872" y="39475"/>
            <a:ext cx="4644000" cy="3211137"/>
          </a:xfrm>
          <a:prstGeom prst="rect">
            <a:avLst/>
          </a:prstGeom>
          <a:noFill/>
          <a:ln>
            <a:noFill/>
          </a:ln>
        </p:spPr>
      </p:pic>
      <p:pic>
        <p:nvPicPr>
          <p:cNvPr descr="Text&#10;&#10;Description automatically generated" id="133" name="Google Shape;133;p11"/>
          <p:cNvPicPr preferRelativeResize="0"/>
          <p:nvPr/>
        </p:nvPicPr>
        <p:blipFill rotWithShape="1">
          <a:blip r:embed="rId4">
            <a:alphaModFix/>
          </a:blip>
          <a:srcRect b="0" l="0" r="0" t="0"/>
          <a:stretch/>
        </p:blipFill>
        <p:spPr>
          <a:xfrm>
            <a:off x="665283" y="1264809"/>
            <a:ext cx="4825419" cy="3971607"/>
          </a:xfrm>
          <a:prstGeom prst="rect">
            <a:avLst/>
          </a:prstGeom>
          <a:noFill/>
          <a:ln>
            <a:noFill/>
          </a:ln>
        </p:spPr>
      </p:pic>
      <p:pic>
        <p:nvPicPr>
          <p:cNvPr id="134" name="Google Shape;134;p11"/>
          <p:cNvPicPr preferRelativeResize="0"/>
          <p:nvPr/>
        </p:nvPicPr>
        <p:blipFill rotWithShape="1">
          <a:blip r:embed="rId5">
            <a:alphaModFix/>
          </a:blip>
          <a:srcRect b="0" l="0" r="0" t="0"/>
          <a:stretch/>
        </p:blipFill>
        <p:spPr>
          <a:xfrm>
            <a:off x="7424125" y="3346070"/>
            <a:ext cx="2311892" cy="3261105"/>
          </a:xfrm>
          <a:prstGeom prst="rect">
            <a:avLst/>
          </a:prstGeom>
          <a:noFill/>
          <a:ln cap="flat" cmpd="sng" w="12700">
            <a:solidFill>
              <a:schemeClr val="dk1"/>
            </a:solidFill>
            <a:prstDash val="solid"/>
            <a:round/>
            <a:headEnd len="sm" w="sm" type="none"/>
            <a:tailEnd len="sm" w="sm" type="none"/>
          </a:ln>
        </p:spPr>
      </p:pic>
      <p:sp>
        <p:nvSpPr>
          <p:cNvPr id="135" name="Google Shape;135;p11"/>
          <p:cNvSpPr txBox="1"/>
          <p:nvPr/>
        </p:nvSpPr>
        <p:spPr>
          <a:xfrm>
            <a:off x="9736017" y="3475253"/>
            <a:ext cx="1970103" cy="64633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1" lang="en-IE" sz="1800" u="none" cap="none" strike="noStrike">
                <a:solidFill>
                  <a:schemeClr val="dk1"/>
                </a:solidFill>
                <a:latin typeface="Calibri"/>
                <a:ea typeface="Calibri"/>
                <a:cs typeface="Calibri"/>
                <a:sym typeface="Calibri"/>
              </a:rPr>
              <a:t>Flooding 101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1" lang="en-IE" sz="1800" u="none" cap="none" strike="noStrike">
                <a:solidFill>
                  <a:schemeClr val="dk1"/>
                </a:solidFill>
                <a:latin typeface="Calibri"/>
                <a:ea typeface="Calibri"/>
                <a:cs typeface="Calibri"/>
                <a:sym typeface="Calibri"/>
              </a:rPr>
              <a:t>Guide to Flooding</a:t>
            </a:r>
            <a:endParaRPr b="0" i="0" sz="1400" u="none" cap="none" strike="noStrike">
              <a:solidFill>
                <a:srgbClr val="000000"/>
              </a:solidFill>
              <a:latin typeface="Arial"/>
              <a:ea typeface="Arial"/>
              <a:cs typeface="Arial"/>
              <a:sym typeface="Arial"/>
            </a:endParaRPr>
          </a:p>
        </p:txBody>
      </p:sp>
      <p:pic>
        <p:nvPicPr>
          <p:cNvPr descr="Text, website&#10;&#10;Description automatically generated" id="136" name="Google Shape;136;p11"/>
          <p:cNvPicPr preferRelativeResize="0"/>
          <p:nvPr/>
        </p:nvPicPr>
        <p:blipFill rotWithShape="1">
          <a:blip r:embed="rId6">
            <a:alphaModFix/>
          </a:blip>
          <a:srcRect b="0" l="0" r="0" t="0"/>
          <a:stretch/>
        </p:blipFill>
        <p:spPr>
          <a:xfrm>
            <a:off x="4954561" y="2616436"/>
            <a:ext cx="1952065" cy="2765425"/>
          </a:xfrm>
          <a:prstGeom prst="rect">
            <a:avLst/>
          </a:prstGeom>
          <a:noFill/>
          <a:ln cap="flat" cmpd="sng" w="12700">
            <a:solidFill>
              <a:schemeClr val="dk1"/>
            </a:solidFill>
            <a:prstDash val="solid"/>
            <a:round/>
            <a:headEnd len="sm" w="sm" type="none"/>
            <a:tailEnd len="sm" w="sm" type="none"/>
          </a:ln>
        </p:spPr>
      </p:pic>
      <p:pic>
        <p:nvPicPr>
          <p:cNvPr descr="A picture containing text&#10;&#10;Description automatically generated" id="137" name="Google Shape;137;p11"/>
          <p:cNvPicPr preferRelativeResize="0"/>
          <p:nvPr/>
        </p:nvPicPr>
        <p:blipFill rotWithShape="1">
          <a:blip r:embed="rId7">
            <a:alphaModFix/>
          </a:blip>
          <a:srcRect b="0" l="0" r="0" t="0"/>
          <a:stretch/>
        </p:blipFill>
        <p:spPr>
          <a:xfrm rot="-306318">
            <a:off x="3153578" y="4066681"/>
            <a:ext cx="1933673" cy="2578231"/>
          </a:xfrm>
          <a:prstGeom prst="rect">
            <a:avLst/>
          </a:prstGeom>
          <a:noFill/>
          <a:ln cap="flat" cmpd="sng" w="12700">
            <a:solidFill>
              <a:schemeClr val="dk1"/>
            </a:solidFill>
            <a:prstDash val="solid"/>
            <a:round/>
            <a:headEnd len="sm" w="sm" type="none"/>
            <a:tailEnd len="sm" w="sm" type="none"/>
          </a:ln>
        </p:spPr>
      </p:pic>
      <p:pic>
        <p:nvPicPr>
          <p:cNvPr id="138" name="Google Shape;138;p11"/>
          <p:cNvPicPr preferRelativeResize="0"/>
          <p:nvPr/>
        </p:nvPicPr>
        <p:blipFill rotWithShape="1">
          <a:blip r:embed="rId8">
            <a:alphaModFix/>
          </a:blip>
          <a:srcRect b="0" l="0" r="0" t="0"/>
          <a:stretch/>
        </p:blipFill>
        <p:spPr>
          <a:xfrm>
            <a:off x="10006594" y="4852622"/>
            <a:ext cx="1428949" cy="657317"/>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Community Engagement</a:t>
            </a:r>
            <a:endParaRPr/>
          </a:p>
        </p:txBody>
      </p:sp>
      <p:pic>
        <p:nvPicPr>
          <p:cNvPr descr="A group of people sitting outside&#10;&#10;Description automatically generated with medium confidence" id="144" name="Google Shape;144;p12"/>
          <p:cNvPicPr preferRelativeResize="0"/>
          <p:nvPr/>
        </p:nvPicPr>
        <p:blipFill rotWithShape="1">
          <a:blip r:embed="rId3">
            <a:alphaModFix/>
          </a:blip>
          <a:srcRect b="0" l="0" r="0" t="0"/>
          <a:stretch/>
        </p:blipFill>
        <p:spPr>
          <a:xfrm>
            <a:off x="838200" y="1487108"/>
            <a:ext cx="5563164" cy="3129280"/>
          </a:xfrm>
          <a:prstGeom prst="rect">
            <a:avLst/>
          </a:prstGeom>
          <a:noFill/>
          <a:ln cap="flat" cmpd="sng" w="19050">
            <a:solidFill>
              <a:schemeClr val="dk1"/>
            </a:solidFill>
            <a:prstDash val="solid"/>
            <a:round/>
            <a:headEnd len="sm" w="sm" type="none"/>
            <a:tailEnd len="sm" w="sm" type="none"/>
          </a:ln>
        </p:spPr>
      </p:pic>
      <p:pic>
        <p:nvPicPr>
          <p:cNvPr descr="A group of people standing on a road next to a car&#10;&#10;Description automatically generated with medium confidence" id="145" name="Google Shape;145;p12"/>
          <p:cNvPicPr preferRelativeResize="0"/>
          <p:nvPr/>
        </p:nvPicPr>
        <p:blipFill rotWithShape="1">
          <a:blip r:embed="rId4">
            <a:alphaModFix/>
          </a:blip>
          <a:srcRect b="0" l="0" r="0" t="0"/>
          <a:stretch/>
        </p:blipFill>
        <p:spPr>
          <a:xfrm>
            <a:off x="6688960" y="3051748"/>
            <a:ext cx="4847209" cy="3635407"/>
          </a:xfrm>
          <a:prstGeom prst="rect">
            <a:avLst/>
          </a:prstGeom>
          <a:noFill/>
          <a:ln cap="flat" cmpd="sng" w="15875">
            <a:solidFill>
              <a:schemeClr val="dk1"/>
            </a:solidFill>
            <a:prstDash val="solid"/>
            <a:round/>
            <a:headEnd len="sm" w="sm" type="none"/>
            <a:tailEnd len="sm" w="sm" type="none"/>
          </a:ln>
        </p:spPr>
      </p:pic>
      <p:sp>
        <p:nvSpPr>
          <p:cNvPr id="146" name="Google Shape;146;p12"/>
          <p:cNvSpPr txBox="1"/>
          <p:nvPr/>
        </p:nvSpPr>
        <p:spPr>
          <a:xfrm>
            <a:off x="6829406" y="1354883"/>
            <a:ext cx="5181340"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1" i="0" lang="en-IE" sz="2400" u="none" cap="none" strike="noStrike">
                <a:solidFill>
                  <a:schemeClr val="dk1"/>
                </a:solidFill>
                <a:latin typeface="Calibri"/>
                <a:ea typeface="Calibri"/>
                <a:cs typeface="Calibri"/>
                <a:sym typeface="Calibri"/>
              </a:rPr>
              <a:t>Landowners &amp; Consents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200 locals contacted</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30 landowners engaged</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8 landowners agreed</a:t>
            </a:r>
            <a:endParaRPr b="0" i="0" sz="1400" u="none" cap="none" strike="noStrike">
              <a:solidFill>
                <a:srgbClr val="000000"/>
              </a:solidFill>
              <a:latin typeface="Arial"/>
              <a:ea typeface="Arial"/>
              <a:cs typeface="Arial"/>
              <a:sym typeface="Arial"/>
            </a:endParaRPr>
          </a:p>
        </p:txBody>
      </p:sp>
      <p:pic>
        <p:nvPicPr>
          <p:cNvPr descr="Text&#10;&#10;Description automatically generated" id="147" name="Google Shape;147;p12"/>
          <p:cNvPicPr preferRelativeResize="0"/>
          <p:nvPr/>
        </p:nvPicPr>
        <p:blipFill rotWithShape="1">
          <a:blip r:embed="rId5">
            <a:alphaModFix/>
          </a:blip>
          <a:srcRect b="0" l="0" r="0" t="0"/>
          <a:stretch/>
        </p:blipFill>
        <p:spPr>
          <a:xfrm>
            <a:off x="4263503" y="3893737"/>
            <a:ext cx="2143432" cy="3031307"/>
          </a:xfrm>
          <a:prstGeom prst="rect">
            <a:avLst/>
          </a:prstGeom>
          <a:noFill/>
          <a:ln cap="flat" cmpd="sng" w="9525">
            <a:solidFill>
              <a:schemeClr val="dk1"/>
            </a:solidFill>
            <a:prstDash val="solid"/>
            <a:round/>
            <a:headEnd len="sm" w="sm" type="none"/>
            <a:tailEnd len="sm" w="sm" type="none"/>
          </a:ln>
        </p:spPr>
      </p:pic>
      <p:sp>
        <p:nvSpPr>
          <p:cNvPr id="148" name="Google Shape;148;p12"/>
          <p:cNvSpPr txBox="1"/>
          <p:nvPr/>
        </p:nvSpPr>
        <p:spPr>
          <a:xfrm>
            <a:off x="214686" y="6492875"/>
            <a:ext cx="57965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IE" sz="2400" u="none" cap="none" strike="noStrike">
                <a:solidFill>
                  <a:schemeClr val="lt1"/>
                </a:solidFill>
                <a:latin typeface="Calibri"/>
                <a:ea typeface="Calibri"/>
                <a:cs typeface="Calibri"/>
                <a:sym typeface="Calibri"/>
              </a:rPr>
              <a:t>www.nfminishowen.com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13"/>
          <p:cNvPicPr preferRelativeResize="0"/>
          <p:nvPr/>
        </p:nvPicPr>
        <p:blipFill rotWithShape="1">
          <a:blip r:embed="rId3">
            <a:alphaModFix/>
          </a:blip>
          <a:srcRect b="0" l="0" r="0" t="0"/>
          <a:stretch/>
        </p:blipFill>
        <p:spPr>
          <a:xfrm>
            <a:off x="2713993" y="8569"/>
            <a:ext cx="9050013" cy="6849431"/>
          </a:xfrm>
          <a:prstGeom prst="rect">
            <a:avLst/>
          </a:prstGeom>
          <a:noFill/>
          <a:ln>
            <a:noFill/>
          </a:ln>
        </p:spPr>
      </p:pic>
      <p:sp>
        <p:nvSpPr>
          <p:cNvPr id="154" name="Google Shape;154;p13"/>
          <p:cNvSpPr txBox="1"/>
          <p:nvPr/>
        </p:nvSpPr>
        <p:spPr>
          <a:xfrm>
            <a:off x="427994" y="1805284"/>
            <a:ext cx="2285999"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IE" sz="1800" u="none" cap="none" strike="noStrike">
                <a:solidFill>
                  <a:schemeClr val="dk1"/>
                </a:solidFill>
                <a:latin typeface="Calibri"/>
                <a:ea typeface="Calibri"/>
                <a:cs typeface="Calibri"/>
                <a:sym typeface="Calibri"/>
              </a:rPr>
              <a:t>Ecological assessment of sites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1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descr="Diagram&#10;&#10;Description automatically generated" id="160" name="Google Shape;160;p14"/>
          <p:cNvPicPr preferRelativeResize="0"/>
          <p:nvPr/>
        </p:nvPicPr>
        <p:blipFill rotWithShape="1">
          <a:blip r:embed="rId3">
            <a:alphaModFix/>
          </a:blip>
          <a:srcRect b="0" l="0" r="0" t="0"/>
          <a:stretch/>
        </p:blipFill>
        <p:spPr>
          <a:xfrm>
            <a:off x="393491" y="725096"/>
            <a:ext cx="6616910" cy="4351338"/>
          </a:xfrm>
          <a:prstGeom prst="rect">
            <a:avLst/>
          </a:prstGeom>
          <a:noFill/>
          <a:ln>
            <a:noFill/>
          </a:ln>
        </p:spPr>
      </p:pic>
      <p:pic>
        <p:nvPicPr>
          <p:cNvPr descr="Diagram, engineering drawing&#10;&#10;Description automatically generated" id="161" name="Google Shape;161;p14"/>
          <p:cNvPicPr preferRelativeResize="0"/>
          <p:nvPr/>
        </p:nvPicPr>
        <p:blipFill rotWithShape="1">
          <a:blip r:embed="rId4">
            <a:alphaModFix/>
          </a:blip>
          <a:srcRect b="0" l="0" r="0" t="0"/>
          <a:stretch/>
        </p:blipFill>
        <p:spPr>
          <a:xfrm>
            <a:off x="5745019" y="2415784"/>
            <a:ext cx="6152919" cy="435133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descr="Text&#10;&#10;Description automatically generated" id="166" name="Google Shape;166;p15"/>
          <p:cNvPicPr preferRelativeResize="0"/>
          <p:nvPr/>
        </p:nvPicPr>
        <p:blipFill rotWithShape="1">
          <a:blip r:embed="rId3">
            <a:alphaModFix/>
          </a:blip>
          <a:srcRect b="0" l="0" r="0" t="0"/>
          <a:stretch/>
        </p:blipFill>
        <p:spPr>
          <a:xfrm>
            <a:off x="4136848" y="96639"/>
            <a:ext cx="2845877" cy="1967808"/>
          </a:xfrm>
          <a:prstGeom prst="rect">
            <a:avLst/>
          </a:prstGeom>
          <a:noFill/>
          <a:ln>
            <a:noFill/>
          </a:ln>
        </p:spPr>
      </p:pic>
      <p:pic>
        <p:nvPicPr>
          <p:cNvPr id="167" name="Google Shape;167;p15"/>
          <p:cNvPicPr preferRelativeResize="0"/>
          <p:nvPr/>
        </p:nvPicPr>
        <p:blipFill rotWithShape="1">
          <a:blip r:embed="rId4">
            <a:alphaModFix/>
          </a:blip>
          <a:srcRect b="0" l="0" r="0" t="0"/>
          <a:stretch/>
        </p:blipFill>
        <p:spPr>
          <a:xfrm>
            <a:off x="543905" y="1853212"/>
            <a:ext cx="6233386" cy="4759319"/>
          </a:xfrm>
          <a:prstGeom prst="rect">
            <a:avLst/>
          </a:prstGeom>
          <a:noFill/>
          <a:ln cap="flat" cmpd="sng" w="9525">
            <a:solidFill>
              <a:schemeClr val="dk1"/>
            </a:solidFill>
            <a:prstDash val="solid"/>
            <a:round/>
            <a:headEnd len="sm" w="sm" type="none"/>
            <a:tailEnd len="sm" w="sm" type="none"/>
          </a:ln>
        </p:spPr>
      </p:pic>
      <p:sp>
        <p:nvSpPr>
          <p:cNvPr id="168" name="Google Shape;168;p15"/>
          <p:cNvSpPr txBox="1"/>
          <p:nvPr>
            <p:ph type="title"/>
          </p:nvPr>
        </p:nvSpPr>
        <p:spPr>
          <a:xfrm>
            <a:off x="518658" y="312144"/>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NFM Clonmany</a:t>
            </a:r>
            <a:endParaRPr/>
          </a:p>
        </p:txBody>
      </p:sp>
      <p:pic>
        <p:nvPicPr>
          <p:cNvPr descr="Map&#10;&#10;Description automatically generated" id="169" name="Google Shape;169;p15"/>
          <p:cNvPicPr preferRelativeResize="0"/>
          <p:nvPr/>
        </p:nvPicPr>
        <p:blipFill rotWithShape="1">
          <a:blip r:embed="rId5">
            <a:alphaModFix/>
          </a:blip>
          <a:srcRect b="0" l="0" r="0" t="0"/>
          <a:stretch/>
        </p:blipFill>
        <p:spPr>
          <a:xfrm>
            <a:off x="7000875" y="365125"/>
            <a:ext cx="4707979" cy="6249117"/>
          </a:xfrm>
          <a:prstGeom prst="rect">
            <a:avLst/>
          </a:prstGeom>
          <a:noFill/>
          <a:ln>
            <a:noFill/>
          </a:ln>
        </p:spPr>
      </p:pic>
      <p:sp>
        <p:nvSpPr>
          <p:cNvPr id="170" name="Google Shape;170;p15"/>
          <p:cNvSpPr/>
          <p:nvPr/>
        </p:nvSpPr>
        <p:spPr>
          <a:xfrm>
            <a:off x="7781265" y="3994150"/>
            <a:ext cx="799965" cy="682267"/>
          </a:xfrm>
          <a:prstGeom prst="ellipse">
            <a:avLst/>
          </a:prstGeom>
          <a:solidFill>
            <a:schemeClr val="accent1">
              <a:alpha val="18823"/>
            </a:schemeClr>
          </a:solidFill>
          <a:ln cap="flat" cmpd="sng" w="12700">
            <a:solidFill>
              <a:srgbClr val="31538F"/>
            </a:solidFill>
            <a:prstDash val="solid"/>
            <a:miter lim="8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1" name="Google Shape;171;p15"/>
          <p:cNvSpPr/>
          <p:nvPr/>
        </p:nvSpPr>
        <p:spPr>
          <a:xfrm>
            <a:off x="8324055" y="3384994"/>
            <a:ext cx="780390" cy="682267"/>
          </a:xfrm>
          <a:prstGeom prst="ellipse">
            <a:avLst/>
          </a:prstGeom>
          <a:solidFill>
            <a:schemeClr val="accent1">
              <a:alpha val="20000"/>
            </a:schemeClr>
          </a:solidFill>
          <a:ln cap="flat" cmpd="sng" w="12700">
            <a:solidFill>
              <a:srgbClr val="31538F"/>
            </a:solidFill>
            <a:prstDash val="solid"/>
            <a:miter lim="8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2" name="Google Shape;172;p15"/>
          <p:cNvSpPr/>
          <p:nvPr/>
        </p:nvSpPr>
        <p:spPr>
          <a:xfrm>
            <a:off x="10171130" y="2842353"/>
            <a:ext cx="706420" cy="647330"/>
          </a:xfrm>
          <a:prstGeom prst="ellipse">
            <a:avLst/>
          </a:prstGeom>
          <a:solidFill>
            <a:schemeClr val="accent1">
              <a:alpha val="14901"/>
            </a:schemeClr>
          </a:solidFill>
          <a:ln cap="flat" cmpd="sng" w="12700">
            <a:solidFill>
              <a:srgbClr val="31538F"/>
            </a:solidFill>
            <a:prstDash val="solid"/>
            <a:miter lim="8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3" name="Google Shape;173;p15"/>
          <p:cNvSpPr/>
          <p:nvPr/>
        </p:nvSpPr>
        <p:spPr>
          <a:xfrm rot="10800000">
            <a:off x="5838825" y="3619499"/>
            <a:ext cx="2343150" cy="95249"/>
          </a:xfrm>
          <a:prstGeom prst="rightArrow">
            <a:avLst>
              <a:gd fmla="val 50000" name="adj1"/>
              <a:gd fmla="val 50000" name="adj2"/>
            </a:avLst>
          </a:prstGeom>
          <a:solidFill>
            <a:schemeClr val="accent1"/>
          </a:solidFill>
          <a:ln cap="flat" cmpd="sng" w="12700">
            <a:solidFill>
              <a:srgbClr val="31538F"/>
            </a:solidFill>
            <a:prstDash val="solid"/>
            <a:miter lim="8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4" name="Google Shape;174;p15"/>
          <p:cNvSpPr/>
          <p:nvPr/>
        </p:nvSpPr>
        <p:spPr>
          <a:xfrm flipH="1" rot="-311304">
            <a:off x="3378256" y="4510186"/>
            <a:ext cx="4363060" cy="85058"/>
          </a:xfrm>
          <a:prstGeom prst="rightArrow">
            <a:avLst>
              <a:gd fmla="val 50000" name="adj1"/>
              <a:gd fmla="val 50000" name="adj2"/>
            </a:avLst>
          </a:prstGeom>
          <a:solidFill>
            <a:schemeClr val="accent1"/>
          </a:solidFill>
          <a:ln cap="flat" cmpd="sng" w="12700">
            <a:solidFill>
              <a:srgbClr val="31538F"/>
            </a:solidFill>
            <a:prstDash val="solid"/>
            <a:miter lim="8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5" name="Google Shape;175;p15"/>
          <p:cNvSpPr txBox="1"/>
          <p:nvPr/>
        </p:nvSpPr>
        <p:spPr>
          <a:xfrm>
            <a:off x="5049078" y="6243215"/>
            <a:ext cx="1767969"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800"/>
              <a:buFont typeface="Arial"/>
              <a:buNone/>
            </a:pPr>
            <a:r>
              <a:rPr b="0" i="0" lang="en-IE" sz="800" u="none" cap="none" strike="noStrike">
                <a:solidFill>
                  <a:schemeClr val="dk1"/>
                </a:solidFill>
                <a:latin typeface="Calibri"/>
                <a:ea typeface="Calibri"/>
                <a:cs typeface="Calibri"/>
                <a:sym typeface="Calibri"/>
              </a:rPr>
              <a:t>Author: Inishowen Rivers Trust 2022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800"/>
              <a:buFont typeface="Arial"/>
              <a:buNone/>
            </a:pPr>
            <a:r>
              <a:rPr b="0" i="0" lang="en-IE" sz="800" u="none" cap="none" strike="noStrike">
                <a:solidFill>
                  <a:schemeClr val="dk1"/>
                </a:solidFill>
                <a:latin typeface="Calibri"/>
                <a:ea typeface="Calibri"/>
                <a:cs typeface="Calibri"/>
                <a:sym typeface="Calibri"/>
              </a:rPr>
              <a:t>OSM Map Data. Prepared using QGIS</a:t>
            </a:r>
            <a:endParaRPr b="0" i="0" sz="1400" u="none" cap="none" strike="noStrike">
              <a:solidFill>
                <a:srgbClr val="000000"/>
              </a:solidFill>
              <a:latin typeface="Arial"/>
              <a:ea typeface="Arial"/>
              <a:cs typeface="Arial"/>
              <a:sym typeface="Arial"/>
            </a:endParaRPr>
          </a:p>
        </p:txBody>
      </p:sp>
      <p:sp>
        <p:nvSpPr>
          <p:cNvPr id="176" name="Google Shape;176;p15"/>
          <p:cNvSpPr/>
          <p:nvPr/>
        </p:nvSpPr>
        <p:spPr>
          <a:xfrm flipH="1" rot="1049185">
            <a:off x="4842264" y="2916389"/>
            <a:ext cx="3569109" cy="94334"/>
          </a:xfrm>
          <a:prstGeom prst="rightArrow">
            <a:avLst>
              <a:gd fmla="val 50000" name="adj1"/>
              <a:gd fmla="val 50000" name="adj2"/>
            </a:avLst>
          </a:prstGeom>
          <a:solidFill>
            <a:schemeClr val="accent1"/>
          </a:solidFill>
          <a:ln cap="flat" cmpd="sng" w="12700">
            <a:solidFill>
              <a:srgbClr val="31538F"/>
            </a:solidFill>
            <a:prstDash val="solid"/>
            <a:miter lim="8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NFM measures</a:t>
            </a:r>
            <a:endParaRPr/>
          </a:p>
        </p:txBody>
      </p:sp>
      <p:sp>
        <p:nvSpPr>
          <p:cNvPr id="182" name="Google Shape;182;p16"/>
          <p:cNvSpPr txBox="1"/>
          <p:nvPr/>
        </p:nvSpPr>
        <p:spPr>
          <a:xfrm>
            <a:off x="844860" y="1690688"/>
            <a:ext cx="4904123" cy="193899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52 Log leaky dams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7 Natural log dams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6 Boarded dams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4 Check dams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Gully stuffing</a:t>
            </a:r>
            <a:endParaRPr b="0" i="0" sz="1400" u="none" cap="none" strike="noStrike">
              <a:solidFill>
                <a:srgbClr val="000000"/>
              </a:solidFill>
              <a:latin typeface="Arial"/>
              <a:ea typeface="Arial"/>
              <a:cs typeface="Arial"/>
              <a:sym typeface="Arial"/>
            </a:endParaRPr>
          </a:p>
        </p:txBody>
      </p:sp>
      <p:pic>
        <p:nvPicPr>
          <p:cNvPr descr="A picture containing outdoor, grass, tree, plant&#10;&#10;Description automatically generated" id="183" name="Google Shape;183;p16"/>
          <p:cNvPicPr preferRelativeResize="0"/>
          <p:nvPr/>
        </p:nvPicPr>
        <p:blipFill rotWithShape="1">
          <a:blip r:embed="rId3">
            <a:alphaModFix/>
          </a:blip>
          <a:srcRect b="0" l="0" r="0" t="0"/>
          <a:stretch/>
        </p:blipFill>
        <p:spPr>
          <a:xfrm>
            <a:off x="8417265" y="556377"/>
            <a:ext cx="3356275" cy="2517206"/>
          </a:xfrm>
          <a:prstGeom prst="rect">
            <a:avLst/>
          </a:prstGeom>
          <a:noFill/>
          <a:ln cap="flat" cmpd="sng" w="15875">
            <a:solidFill>
              <a:schemeClr val="dk1"/>
            </a:solidFill>
            <a:prstDash val="solid"/>
            <a:round/>
            <a:headEnd len="sm" w="sm" type="none"/>
            <a:tailEnd len="sm" w="sm" type="none"/>
          </a:ln>
        </p:spPr>
      </p:pic>
      <p:sp>
        <p:nvSpPr>
          <p:cNvPr id="184" name="Google Shape;184;p16"/>
          <p:cNvSpPr txBox="1"/>
          <p:nvPr/>
        </p:nvSpPr>
        <p:spPr>
          <a:xfrm>
            <a:off x="8378272" y="3062074"/>
            <a:ext cx="20152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IE" sz="1200" u="none" cap="none" strike="noStrike">
                <a:solidFill>
                  <a:schemeClr val="dk1"/>
                </a:solidFill>
                <a:latin typeface="Calibri"/>
                <a:ea typeface="Calibri"/>
                <a:cs typeface="Calibri"/>
                <a:sym typeface="Calibri"/>
              </a:rPr>
              <a:t>Natural leaky dam</a:t>
            </a:r>
            <a:endParaRPr b="0" i="0" sz="1400" u="none" cap="none" strike="noStrike">
              <a:solidFill>
                <a:srgbClr val="000000"/>
              </a:solidFill>
              <a:latin typeface="Arial"/>
              <a:ea typeface="Arial"/>
              <a:cs typeface="Arial"/>
              <a:sym typeface="Arial"/>
            </a:endParaRPr>
          </a:p>
        </p:txBody>
      </p:sp>
      <p:pic>
        <p:nvPicPr>
          <p:cNvPr descr="A picture containing outdoor, grass, wooden, old&#10;&#10;Description automatically generated" id="185" name="Google Shape;185;p16"/>
          <p:cNvPicPr preferRelativeResize="0"/>
          <p:nvPr/>
        </p:nvPicPr>
        <p:blipFill rotWithShape="1">
          <a:blip r:embed="rId4">
            <a:alphaModFix/>
          </a:blip>
          <a:srcRect b="0" l="0" r="0" t="0"/>
          <a:stretch/>
        </p:blipFill>
        <p:spPr>
          <a:xfrm>
            <a:off x="8416028" y="3429000"/>
            <a:ext cx="3356275" cy="2359259"/>
          </a:xfrm>
          <a:prstGeom prst="rect">
            <a:avLst/>
          </a:prstGeom>
          <a:noFill/>
          <a:ln cap="flat" cmpd="sng" w="12700">
            <a:solidFill>
              <a:schemeClr val="dk1"/>
            </a:solidFill>
            <a:prstDash val="solid"/>
            <a:round/>
            <a:headEnd len="sm" w="sm" type="none"/>
            <a:tailEnd len="sm" w="sm" type="none"/>
          </a:ln>
        </p:spPr>
      </p:pic>
      <p:pic>
        <p:nvPicPr>
          <p:cNvPr descr="A picture containing outdoor, tree, grass, plant&#10;&#10;Description automatically generated" id="186" name="Google Shape;186;p16"/>
          <p:cNvPicPr preferRelativeResize="0"/>
          <p:nvPr/>
        </p:nvPicPr>
        <p:blipFill rotWithShape="1">
          <a:blip r:embed="rId5">
            <a:alphaModFix/>
          </a:blip>
          <a:srcRect b="0" l="0" r="0" t="0"/>
          <a:stretch/>
        </p:blipFill>
        <p:spPr>
          <a:xfrm rot="5400000">
            <a:off x="5563398" y="726794"/>
            <a:ext cx="3000458" cy="2250344"/>
          </a:xfrm>
          <a:prstGeom prst="rect">
            <a:avLst/>
          </a:prstGeom>
          <a:noFill/>
          <a:ln cap="flat" cmpd="sng" w="12700">
            <a:solidFill>
              <a:schemeClr val="dk1"/>
            </a:solidFill>
            <a:prstDash val="solid"/>
            <a:round/>
            <a:headEnd len="sm" w="sm" type="none"/>
            <a:tailEnd len="sm" w="sm" type="none"/>
          </a:ln>
        </p:spPr>
      </p:pic>
      <p:sp>
        <p:nvSpPr>
          <p:cNvPr id="187" name="Google Shape;187;p16"/>
          <p:cNvSpPr txBox="1"/>
          <p:nvPr/>
        </p:nvSpPr>
        <p:spPr>
          <a:xfrm>
            <a:off x="5871667" y="3342443"/>
            <a:ext cx="20152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IE" sz="1200" u="none" cap="none" strike="noStrike">
                <a:solidFill>
                  <a:schemeClr val="dk1"/>
                </a:solidFill>
                <a:latin typeface="Calibri"/>
                <a:ea typeface="Calibri"/>
                <a:cs typeface="Calibri"/>
                <a:sym typeface="Calibri"/>
              </a:rPr>
              <a:t>Log leaky dam</a:t>
            </a:r>
            <a:endParaRPr b="0" i="0" sz="1400" u="none" cap="none" strike="noStrike">
              <a:solidFill>
                <a:srgbClr val="000000"/>
              </a:solidFill>
              <a:latin typeface="Arial"/>
              <a:ea typeface="Arial"/>
              <a:cs typeface="Arial"/>
              <a:sym typeface="Arial"/>
            </a:endParaRPr>
          </a:p>
        </p:txBody>
      </p:sp>
      <p:pic>
        <p:nvPicPr>
          <p:cNvPr descr="A picture containing tree, outdoor, forest, plant&#10;&#10;Description automatically generated" id="188" name="Google Shape;188;p16"/>
          <p:cNvPicPr preferRelativeResize="0"/>
          <p:nvPr/>
        </p:nvPicPr>
        <p:blipFill rotWithShape="1">
          <a:blip r:embed="rId6">
            <a:alphaModFix/>
          </a:blip>
          <a:srcRect b="0" l="0" r="0" t="0"/>
          <a:stretch/>
        </p:blipFill>
        <p:spPr>
          <a:xfrm rot="5400000">
            <a:off x="5507042" y="4091907"/>
            <a:ext cx="3113170" cy="2250345"/>
          </a:xfrm>
          <a:prstGeom prst="rect">
            <a:avLst/>
          </a:prstGeom>
          <a:noFill/>
          <a:ln cap="flat" cmpd="sng" w="12700">
            <a:solidFill>
              <a:schemeClr val="dk1"/>
            </a:solidFill>
            <a:prstDash val="solid"/>
            <a:round/>
            <a:headEnd len="sm" w="sm" type="none"/>
            <a:tailEnd len="sm" w="sm" type="none"/>
          </a:ln>
        </p:spPr>
      </p:pic>
      <p:sp>
        <p:nvSpPr>
          <p:cNvPr id="189" name="Google Shape;189;p16"/>
          <p:cNvSpPr txBox="1"/>
          <p:nvPr/>
        </p:nvSpPr>
        <p:spPr>
          <a:xfrm>
            <a:off x="8400034" y="5829433"/>
            <a:ext cx="20152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IE" sz="1200" u="none" cap="none" strike="noStrike">
                <a:solidFill>
                  <a:schemeClr val="dk1"/>
                </a:solidFill>
                <a:latin typeface="Calibri"/>
                <a:ea typeface="Calibri"/>
                <a:cs typeface="Calibri"/>
                <a:sym typeface="Calibri"/>
              </a:rPr>
              <a:t>Boarded dam</a:t>
            </a:r>
            <a:endParaRPr b="0" i="0" sz="1400" u="none" cap="none" strike="noStrike">
              <a:solidFill>
                <a:srgbClr val="000000"/>
              </a:solidFill>
              <a:latin typeface="Arial"/>
              <a:ea typeface="Arial"/>
              <a:cs typeface="Arial"/>
              <a:sym typeface="Arial"/>
            </a:endParaRPr>
          </a:p>
        </p:txBody>
      </p:sp>
      <p:sp>
        <p:nvSpPr>
          <p:cNvPr id="190" name="Google Shape;190;p16"/>
          <p:cNvSpPr txBox="1"/>
          <p:nvPr/>
        </p:nvSpPr>
        <p:spPr>
          <a:xfrm>
            <a:off x="8188800" y="6264640"/>
            <a:ext cx="20152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IE" sz="1200" u="none" cap="none" strike="noStrike">
                <a:solidFill>
                  <a:schemeClr val="dk1"/>
                </a:solidFill>
                <a:latin typeface="Calibri"/>
                <a:ea typeface="Calibri"/>
                <a:cs typeface="Calibri"/>
                <a:sym typeface="Calibri"/>
              </a:rPr>
              <a:t>Gully stuffing</a:t>
            </a:r>
            <a:endParaRPr b="0" i="0" sz="1400" u="none" cap="none" strike="noStrike">
              <a:solidFill>
                <a:srgbClr val="000000"/>
              </a:solidFill>
              <a:latin typeface="Arial"/>
              <a:ea typeface="Arial"/>
              <a:cs typeface="Arial"/>
              <a:sym typeface="Arial"/>
            </a:endParaRPr>
          </a:p>
        </p:txBody>
      </p:sp>
      <p:pic>
        <p:nvPicPr>
          <p:cNvPr descr="A pile of dirt in a field&#10;&#10;Description automatically generated with low confidence" id="191" name="Google Shape;191;p16"/>
          <p:cNvPicPr preferRelativeResize="0"/>
          <p:nvPr/>
        </p:nvPicPr>
        <p:blipFill rotWithShape="1">
          <a:blip r:embed="rId7">
            <a:alphaModFix/>
          </a:blip>
          <a:srcRect b="0" l="0" r="0" t="0"/>
          <a:stretch/>
        </p:blipFill>
        <p:spPr>
          <a:xfrm>
            <a:off x="1776735" y="4160962"/>
            <a:ext cx="3911155" cy="2200025"/>
          </a:xfrm>
          <a:prstGeom prst="rect">
            <a:avLst/>
          </a:prstGeom>
          <a:noFill/>
          <a:ln cap="flat" cmpd="sng" w="12700">
            <a:solidFill>
              <a:schemeClr val="dk1"/>
            </a:solidFill>
            <a:prstDash val="solid"/>
            <a:round/>
            <a:headEnd len="sm" w="sm" type="none"/>
            <a:tailEnd len="sm" w="sm" type="none"/>
          </a:ln>
        </p:spPr>
      </p:pic>
      <p:sp>
        <p:nvSpPr>
          <p:cNvPr id="192" name="Google Shape;192;p16"/>
          <p:cNvSpPr txBox="1"/>
          <p:nvPr/>
        </p:nvSpPr>
        <p:spPr>
          <a:xfrm>
            <a:off x="1776735" y="3922768"/>
            <a:ext cx="2015231"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1" lang="en-IE" sz="1200" u="none" cap="none" strike="noStrike">
                <a:solidFill>
                  <a:schemeClr val="dk1"/>
                </a:solidFill>
                <a:latin typeface="Calibri"/>
                <a:ea typeface="Calibri"/>
                <a:cs typeface="Calibri"/>
                <a:sym typeface="Calibri"/>
              </a:rPr>
              <a:t>Check dam</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rgbClr val="DDEAF6"/>
        </a:solidFill>
      </p:bgPr>
    </p:bg>
    <p:spTree>
      <p:nvGrpSpPr>
        <p:cNvPr id="196" name="Shape 196"/>
        <p:cNvGrpSpPr/>
        <p:nvPr/>
      </p:nvGrpSpPr>
      <p:grpSpPr>
        <a:xfrm>
          <a:off x="0" y="0"/>
          <a:ext cx="0" cy="0"/>
          <a:chOff x="0" y="0"/>
          <a:chExt cx="0" cy="0"/>
        </a:xfrm>
      </p:grpSpPr>
      <p:sp>
        <p:nvSpPr>
          <p:cNvPr id="197" name="Google Shape;197;p17"/>
          <p:cNvSpPr/>
          <p:nvPr/>
        </p:nvSpPr>
        <p:spPr>
          <a:xfrm>
            <a:off x="0" y="-1"/>
            <a:ext cx="12192000" cy="6858000"/>
          </a:xfrm>
          <a:prstGeom prst="rect">
            <a:avLst/>
          </a:prstGeom>
          <a:solidFill>
            <a:srgbClr val="DDEAF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198" name="Google Shape;198;p17"/>
          <p:cNvSpPr txBox="1"/>
          <p:nvPr/>
        </p:nvSpPr>
        <p:spPr>
          <a:xfrm>
            <a:off x="673749" y="4610244"/>
            <a:ext cx="3649703" cy="17145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800"/>
              <a:buFont typeface="Arial"/>
              <a:buNone/>
            </a:pPr>
            <a:r>
              <a:rPr b="0" i="0" lang="en-IE" sz="2800" u="none" cap="none" strike="noStrike">
                <a:solidFill>
                  <a:schemeClr val="dk1"/>
                </a:solidFill>
                <a:latin typeface="Calibri"/>
                <a:ea typeface="Calibri"/>
                <a:cs typeface="Calibri"/>
                <a:sym typeface="Calibri"/>
              </a:rPr>
              <a:t>Log leaky dams </a:t>
            </a:r>
            <a:endParaRPr b="0" i="0" sz="1400" u="none" cap="none" strike="noStrike">
              <a:solidFill>
                <a:srgbClr val="000000"/>
              </a:solidFill>
              <a:latin typeface="Arial"/>
              <a:ea typeface="Arial"/>
              <a:cs typeface="Arial"/>
              <a:sym typeface="Arial"/>
            </a:endParaRPr>
          </a:p>
        </p:txBody>
      </p:sp>
      <p:pic>
        <p:nvPicPr>
          <p:cNvPr descr="A picture containing outdoor, nature&#10;&#10;Description automatically generated" id="199" name="Google Shape;199;p17"/>
          <p:cNvPicPr preferRelativeResize="0"/>
          <p:nvPr/>
        </p:nvPicPr>
        <p:blipFill rotWithShape="1">
          <a:blip r:embed="rId3">
            <a:alphaModFix/>
          </a:blip>
          <a:srcRect b="-4" l="0" r="18241" t="0"/>
          <a:stretch/>
        </p:blipFill>
        <p:spPr>
          <a:xfrm rot="5400000">
            <a:off x="506362" y="537706"/>
            <a:ext cx="4051011" cy="3716238"/>
          </a:xfrm>
          <a:prstGeom prst="rect">
            <a:avLst/>
          </a:prstGeom>
          <a:noFill/>
          <a:ln>
            <a:noFill/>
          </a:ln>
        </p:spPr>
      </p:pic>
      <p:pic>
        <p:nvPicPr>
          <p:cNvPr descr="A picture containing grass, outdoor, rock, nature&#10;&#10;Description automatically generated" id="200" name="Google Shape;200;p17"/>
          <p:cNvPicPr preferRelativeResize="0"/>
          <p:nvPr/>
        </p:nvPicPr>
        <p:blipFill rotWithShape="1">
          <a:blip r:embed="rId4">
            <a:alphaModFix/>
          </a:blip>
          <a:srcRect b="15333" l="0" r="-2" t="5221"/>
          <a:stretch/>
        </p:blipFill>
        <p:spPr>
          <a:xfrm>
            <a:off x="4719344" y="370320"/>
            <a:ext cx="6798905" cy="4051011"/>
          </a:xfrm>
          <a:prstGeom prst="rect">
            <a:avLst/>
          </a:prstGeom>
          <a:noFill/>
          <a:ln>
            <a:noFill/>
          </a:ln>
        </p:spPr>
      </p:pic>
      <p:cxnSp>
        <p:nvCxnSpPr>
          <p:cNvPr id="201" name="Google Shape;201;p17"/>
          <p:cNvCxnSpPr/>
          <p:nvPr/>
        </p:nvCxnSpPr>
        <p:spPr>
          <a:xfrm>
            <a:off x="4547363" y="4750763"/>
            <a:ext cx="0" cy="1371600"/>
          </a:xfrm>
          <a:prstGeom prst="straightConnector1">
            <a:avLst/>
          </a:prstGeom>
          <a:noFill/>
          <a:ln cap="flat" cmpd="sng" w="15875">
            <a:solidFill>
              <a:schemeClr val="dk1"/>
            </a:solidFill>
            <a:prstDash val="solid"/>
            <a:miter lim="80"/>
            <a:headEnd len="sm" w="sm" type="none"/>
            <a:tailEnd len="sm" w="sm" type="none"/>
          </a:ln>
        </p:spPr>
      </p:cxnSp>
      <p:sp>
        <p:nvSpPr>
          <p:cNvPr id="202" name="Google Shape;202;p17"/>
          <p:cNvSpPr txBox="1"/>
          <p:nvPr/>
        </p:nvSpPr>
        <p:spPr>
          <a:xfrm>
            <a:off x="4793019" y="4610244"/>
            <a:ext cx="6725232" cy="1714500"/>
          </a:xfrm>
          <a:prstGeom prst="rect">
            <a:avLst/>
          </a:prstGeom>
          <a:noFill/>
          <a:ln>
            <a:noFill/>
          </a:ln>
        </p:spPr>
        <p:txBody>
          <a:bodyPr anchorCtr="0" anchor="ctr" bIns="45700" lIns="91425" spcFirstLastPara="1" rIns="91425" wrap="square" tIns="45700">
            <a:normAutofit/>
          </a:bodyPr>
          <a:lstStyle/>
          <a:p>
            <a:pPr indent="-228600" lvl="1" marL="457200" marR="0" rtl="0" algn="l">
              <a:lnSpc>
                <a:spcPct val="90000"/>
              </a:lnSpc>
              <a:spcBef>
                <a:spcPts val="0"/>
              </a:spcBef>
              <a:spcAft>
                <a:spcPts val="0"/>
              </a:spcAft>
              <a:buClr>
                <a:schemeClr val="dk1"/>
              </a:buClr>
              <a:buSzPts val="1700"/>
              <a:buFont typeface="Arial"/>
              <a:buChar char="•"/>
            </a:pPr>
            <a:r>
              <a:rPr b="0" i="0" lang="en-IE" sz="1700" u="none" cap="none" strike="noStrike">
                <a:solidFill>
                  <a:schemeClr val="dk1"/>
                </a:solidFill>
                <a:latin typeface="Calibri"/>
                <a:ea typeface="Calibri"/>
                <a:cs typeface="Calibri"/>
                <a:sym typeface="Calibri"/>
              </a:rPr>
              <a:t>approx. 0.5m</a:t>
            </a:r>
            <a:r>
              <a:rPr b="0" baseline="30000" i="0" lang="en-IE" sz="1700" u="none" cap="none" strike="noStrike">
                <a:solidFill>
                  <a:schemeClr val="dk1"/>
                </a:solidFill>
                <a:latin typeface="Calibri"/>
                <a:ea typeface="Calibri"/>
                <a:cs typeface="Calibri"/>
                <a:sym typeface="Calibri"/>
              </a:rPr>
              <a:t>3</a:t>
            </a:r>
            <a:r>
              <a:rPr b="0" i="0" lang="en-IE" sz="1700" u="none" cap="none" strike="noStrike">
                <a:solidFill>
                  <a:schemeClr val="dk1"/>
                </a:solidFill>
                <a:latin typeface="Calibri"/>
                <a:ea typeface="Calibri"/>
                <a:cs typeface="Calibri"/>
                <a:sym typeface="Calibri"/>
              </a:rPr>
              <a:t> / dam of larch or spruce</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600"/>
              </a:spcBef>
              <a:spcAft>
                <a:spcPts val="0"/>
              </a:spcAft>
              <a:buClr>
                <a:schemeClr val="dk1"/>
              </a:buClr>
              <a:buSzPts val="1700"/>
              <a:buFont typeface="Arial"/>
              <a:buChar char="•"/>
            </a:pPr>
            <a:r>
              <a:rPr b="0" i="0" lang="en-IE" sz="1700" u="none" cap="none" strike="noStrike">
                <a:solidFill>
                  <a:schemeClr val="dk1"/>
                </a:solidFill>
                <a:latin typeface="Calibri"/>
                <a:ea typeface="Calibri"/>
                <a:cs typeface="Calibri"/>
                <a:sym typeface="Calibri"/>
              </a:rPr>
              <a:t>Install 3-5 per day </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600"/>
              </a:spcBef>
              <a:spcAft>
                <a:spcPts val="0"/>
              </a:spcAft>
              <a:buClr>
                <a:schemeClr val="dk1"/>
              </a:buClr>
              <a:buSzPts val="1700"/>
              <a:buFont typeface="Arial"/>
              <a:buChar char="•"/>
            </a:pPr>
            <a:r>
              <a:rPr b="0" i="0" lang="en-IE" sz="1700" u="none" cap="none" strike="noStrike">
                <a:solidFill>
                  <a:schemeClr val="dk1"/>
                </a:solidFill>
                <a:latin typeface="Calibri"/>
                <a:ea typeface="Calibri"/>
                <a:cs typeface="Calibri"/>
                <a:sym typeface="Calibri"/>
              </a:rPr>
              <a:t>Cost ~ €568 each for labour and materials</a:t>
            </a:r>
            <a:endParaRPr b="0" i="0" sz="1700" u="none" cap="none" strike="noStrike">
              <a:solidFill>
                <a:schemeClr val="dk1"/>
              </a:solidFill>
              <a:latin typeface="Calibri"/>
              <a:ea typeface="Calibri"/>
              <a:cs typeface="Calibri"/>
              <a:sym typeface="Calibri"/>
            </a:endParaRPr>
          </a:p>
          <a:p>
            <a:pPr indent="-120650" lvl="1" marL="457200" marR="0" rtl="0" algn="l">
              <a:lnSpc>
                <a:spcPct val="90000"/>
              </a:lnSpc>
              <a:spcBef>
                <a:spcPts val="600"/>
              </a:spcBef>
              <a:spcAft>
                <a:spcPts val="0"/>
              </a:spcAft>
              <a:buClr>
                <a:schemeClr val="dk1"/>
              </a:buClr>
              <a:buSzPts val="1700"/>
              <a:buFont typeface="Arial"/>
              <a:buNone/>
            </a:pPr>
            <a:r>
              <a:t/>
            </a:r>
            <a:endParaRPr b="0" i="0" sz="1700" u="none" cap="none" strike="noStrike">
              <a:solidFill>
                <a:schemeClr val="dk1"/>
              </a:solidFill>
              <a:latin typeface="Calibri"/>
              <a:ea typeface="Calibri"/>
              <a:cs typeface="Calibri"/>
              <a:sym typeface="Calibri"/>
            </a:endParaRPr>
          </a:p>
        </p:txBody>
      </p:sp>
      <p:sp>
        <p:nvSpPr>
          <p:cNvPr id="203" name="Google Shape;203;p17"/>
          <p:cNvSpPr txBox="1"/>
          <p:nvPr/>
        </p:nvSpPr>
        <p:spPr>
          <a:xfrm>
            <a:off x="5021821" y="3812953"/>
            <a:ext cx="6465287" cy="207349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200"/>
              <a:buFont typeface="Calibri"/>
              <a:buNone/>
            </a:pPr>
            <a:r>
              <a:t/>
            </a:r>
            <a:endParaRPr b="0" i="0" sz="2200" u="none" cap="none" strike="noStrike">
              <a:solidFill>
                <a:srgbClr val="FFFFFF"/>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descr="A picture containing grass, outdoor, tree, plant&#10;&#10;Description automatically generated" id="208" name="Google Shape;208;p18"/>
          <p:cNvPicPr preferRelativeResize="0"/>
          <p:nvPr/>
        </p:nvPicPr>
        <p:blipFill rotWithShape="1">
          <a:blip r:embed="rId3">
            <a:alphaModFix/>
          </a:blip>
          <a:srcRect b="16557" l="0" r="-1" t="8423"/>
          <a:stretch/>
        </p:blipFill>
        <p:spPr>
          <a:xfrm>
            <a:off x="20" y="10"/>
            <a:ext cx="12188932" cy="7157874"/>
          </a:xfrm>
          <a:prstGeom prst="rect">
            <a:avLst/>
          </a:prstGeom>
          <a:noFill/>
          <a:ln>
            <a:noFill/>
          </a:ln>
        </p:spPr>
      </p:pic>
      <p:sp>
        <p:nvSpPr>
          <p:cNvPr id="209" name="Google Shape;209;p18"/>
          <p:cNvSpPr/>
          <p:nvPr/>
        </p:nvSpPr>
        <p:spPr>
          <a:xfrm>
            <a:off x="0" y="4023809"/>
            <a:ext cx="11016943" cy="2262375"/>
          </a:xfrm>
          <a:custGeom>
            <a:rect b="b" l="l" r="r" t="t"/>
            <a:pathLst>
              <a:path extrusionOk="0" h="2262375" w="11016943">
                <a:moveTo>
                  <a:pt x="0" y="0"/>
                </a:moveTo>
                <a:lnTo>
                  <a:pt x="9969166" y="0"/>
                </a:lnTo>
                <a:lnTo>
                  <a:pt x="11016943" y="2262375"/>
                </a:lnTo>
                <a:lnTo>
                  <a:pt x="4942050" y="2262375"/>
                </a:lnTo>
                <a:lnTo>
                  <a:pt x="4582160" y="2262375"/>
                </a:lnTo>
                <a:lnTo>
                  <a:pt x="0" y="2262375"/>
                </a:lnTo>
                <a:close/>
              </a:path>
            </a:pathLst>
          </a:custGeom>
          <a:solidFill>
            <a:srgbClr val="FEFEFE">
              <a:alpha val="8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10" name="Google Shape;210;p18"/>
          <p:cNvSpPr txBox="1"/>
          <p:nvPr/>
        </p:nvSpPr>
        <p:spPr>
          <a:xfrm>
            <a:off x="618062" y="4185749"/>
            <a:ext cx="9265771" cy="62283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3600"/>
              <a:buFont typeface="Arial"/>
              <a:buNone/>
            </a:pPr>
            <a:r>
              <a:rPr b="0" i="0" lang="en-IE" sz="3600" u="none" cap="none" strike="noStrike">
                <a:solidFill>
                  <a:schemeClr val="dk1"/>
                </a:solidFill>
                <a:latin typeface="Calibri"/>
                <a:ea typeface="Calibri"/>
                <a:cs typeface="Calibri"/>
                <a:sym typeface="Calibri"/>
              </a:rPr>
              <a:t>Natural log leaky dams </a:t>
            </a:r>
            <a:endParaRPr b="0" i="0" sz="1400" u="none" cap="none" strike="noStrike">
              <a:solidFill>
                <a:srgbClr val="000000"/>
              </a:solidFill>
              <a:latin typeface="Arial"/>
              <a:ea typeface="Arial"/>
              <a:cs typeface="Arial"/>
              <a:sym typeface="Arial"/>
            </a:endParaRPr>
          </a:p>
        </p:txBody>
      </p:sp>
      <p:sp>
        <p:nvSpPr>
          <p:cNvPr id="211" name="Google Shape;211;p18"/>
          <p:cNvSpPr txBox="1"/>
          <p:nvPr/>
        </p:nvSpPr>
        <p:spPr>
          <a:xfrm>
            <a:off x="618063" y="4856921"/>
            <a:ext cx="9565028" cy="1249240"/>
          </a:xfrm>
          <a:prstGeom prst="rect">
            <a:avLst/>
          </a:prstGeom>
          <a:noFill/>
          <a:ln>
            <a:noFill/>
          </a:ln>
        </p:spPr>
        <p:txBody>
          <a:bodyPr anchorCtr="0" anchor="t" bIns="45700" lIns="91425" spcFirstLastPara="1" rIns="91425" wrap="square" tIns="45700">
            <a:normAutofit/>
          </a:bodyPr>
          <a:lstStyle/>
          <a:p>
            <a:pPr indent="-228600" lvl="1" marL="457200" marR="0" rtl="0" algn="l">
              <a:lnSpc>
                <a:spcPct val="90000"/>
              </a:lnSpc>
              <a:spcBef>
                <a:spcPts val="0"/>
              </a:spcBef>
              <a:spcAft>
                <a:spcPts val="0"/>
              </a:spcAft>
              <a:buClr>
                <a:schemeClr val="dk1"/>
              </a:buClr>
              <a:buSzPts val="1800"/>
              <a:buFont typeface="Arial"/>
              <a:buChar char="•"/>
            </a:pPr>
            <a:r>
              <a:rPr b="0" i="0" lang="en-IE" sz="1800" u="none" cap="none" strike="noStrike">
                <a:solidFill>
                  <a:schemeClr val="dk1"/>
                </a:solidFill>
                <a:latin typeface="Calibri"/>
                <a:ea typeface="Calibri"/>
                <a:cs typeface="Calibri"/>
                <a:sym typeface="Calibri"/>
              </a:rPr>
              <a:t>Very little riparian vegetation on local tributaries</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600"/>
              </a:spcBef>
              <a:spcAft>
                <a:spcPts val="0"/>
              </a:spcAft>
              <a:buClr>
                <a:schemeClr val="dk1"/>
              </a:buClr>
              <a:buSzPts val="1800"/>
              <a:buFont typeface="Arial"/>
              <a:buChar char="•"/>
            </a:pPr>
            <a:r>
              <a:rPr b="0" i="0" lang="en-IE" sz="1800" u="none" cap="none" strike="noStrike">
                <a:solidFill>
                  <a:schemeClr val="dk1"/>
                </a:solidFill>
                <a:latin typeface="Calibri"/>
                <a:ea typeface="Calibri"/>
                <a:cs typeface="Calibri"/>
                <a:sym typeface="Calibri"/>
              </a:rPr>
              <a:t>Installed 7 in one day</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600"/>
              </a:spcBef>
              <a:spcAft>
                <a:spcPts val="0"/>
              </a:spcAft>
              <a:buClr>
                <a:schemeClr val="dk1"/>
              </a:buClr>
              <a:buSzPts val="1800"/>
              <a:buFont typeface="Arial"/>
              <a:buChar char="•"/>
            </a:pPr>
            <a:r>
              <a:rPr b="0" i="0" lang="en-IE" sz="1800" u="none" cap="none" strike="noStrike">
                <a:solidFill>
                  <a:schemeClr val="dk1"/>
                </a:solidFill>
                <a:latin typeface="Calibri"/>
                <a:ea typeface="Calibri"/>
                <a:cs typeface="Calibri"/>
                <a:sym typeface="Calibri"/>
              </a:rPr>
              <a:t>Cost ~ €150 each for labour and materials (rebar)</a:t>
            </a:r>
            <a:endParaRPr b="0" i="0" sz="1800" u="none" cap="none" strike="noStrike">
              <a:solidFill>
                <a:schemeClr val="dk1"/>
              </a:solidFill>
              <a:latin typeface="Calibri"/>
              <a:ea typeface="Calibri"/>
              <a:cs typeface="Calibri"/>
              <a:sym typeface="Calibri"/>
            </a:endParaRPr>
          </a:p>
          <a:p>
            <a:pPr indent="-114300" lvl="1" marL="457200" marR="0" rtl="0" algn="l">
              <a:lnSpc>
                <a:spcPct val="90000"/>
              </a:lnSpc>
              <a:spcBef>
                <a:spcPts val="60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12" name="Google Shape;212;p18"/>
          <p:cNvSpPr txBox="1"/>
          <p:nvPr/>
        </p:nvSpPr>
        <p:spPr>
          <a:xfrm>
            <a:off x="5021821" y="3812953"/>
            <a:ext cx="6465287" cy="207349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200"/>
              <a:buFont typeface="Calibri"/>
              <a:buNone/>
            </a:pPr>
            <a:r>
              <a:t/>
            </a:r>
            <a:endParaRPr b="0" i="0" sz="2200" u="none" cap="none" strike="noStrike">
              <a:solidFill>
                <a:srgbClr val="FFFFF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DEAF6"/>
        </a:solidFill>
      </p:bgPr>
    </p:bg>
    <p:spTree>
      <p:nvGrpSpPr>
        <p:cNvPr id="216" name="Shape 216"/>
        <p:cNvGrpSpPr/>
        <p:nvPr/>
      </p:nvGrpSpPr>
      <p:grpSpPr>
        <a:xfrm>
          <a:off x="0" y="0"/>
          <a:ext cx="0" cy="0"/>
          <a:chOff x="0" y="0"/>
          <a:chExt cx="0" cy="0"/>
        </a:xfrm>
      </p:grpSpPr>
      <p:sp>
        <p:nvSpPr>
          <p:cNvPr id="217" name="Google Shape;217;p19"/>
          <p:cNvSpPr/>
          <p:nvPr/>
        </p:nvSpPr>
        <p:spPr>
          <a:xfrm>
            <a:off x="0" y="-1"/>
            <a:ext cx="12192000" cy="6858000"/>
          </a:xfrm>
          <a:prstGeom prst="rect">
            <a:avLst/>
          </a:prstGeom>
          <a:solidFill>
            <a:srgbClr val="DDEAF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218" name="Google Shape;218;p19"/>
          <p:cNvSpPr txBox="1"/>
          <p:nvPr/>
        </p:nvSpPr>
        <p:spPr>
          <a:xfrm>
            <a:off x="673749" y="4610244"/>
            <a:ext cx="3649703" cy="17145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800"/>
              <a:buFont typeface="Arial"/>
              <a:buNone/>
            </a:pPr>
            <a:r>
              <a:rPr b="0" i="0" lang="en-IE" sz="2800" u="none" cap="none" strike="noStrike">
                <a:solidFill>
                  <a:schemeClr val="dk1"/>
                </a:solidFill>
                <a:latin typeface="Calibri"/>
                <a:ea typeface="Calibri"/>
                <a:cs typeface="Calibri"/>
                <a:sym typeface="Calibri"/>
              </a:rPr>
              <a:t>Boarded leaky dams </a:t>
            </a:r>
            <a:endParaRPr b="0" i="0" sz="1400" u="none" cap="none" strike="noStrike">
              <a:solidFill>
                <a:srgbClr val="000000"/>
              </a:solidFill>
              <a:latin typeface="Arial"/>
              <a:ea typeface="Arial"/>
              <a:cs typeface="Arial"/>
              <a:sym typeface="Arial"/>
            </a:endParaRPr>
          </a:p>
        </p:txBody>
      </p:sp>
      <p:pic>
        <p:nvPicPr>
          <p:cNvPr descr="A picture containing grass, outdoor&#10;&#10;Description automatically generated" id="219" name="Google Shape;219;p19"/>
          <p:cNvPicPr preferRelativeResize="0"/>
          <p:nvPr/>
        </p:nvPicPr>
        <p:blipFill rotWithShape="1">
          <a:blip r:embed="rId3">
            <a:alphaModFix/>
          </a:blip>
          <a:srcRect b="-4" l="0" r="18241" t="0"/>
          <a:stretch/>
        </p:blipFill>
        <p:spPr>
          <a:xfrm rot="5400000">
            <a:off x="506362" y="537706"/>
            <a:ext cx="4051011" cy="3716238"/>
          </a:xfrm>
          <a:prstGeom prst="rect">
            <a:avLst/>
          </a:prstGeom>
          <a:noFill/>
          <a:ln>
            <a:noFill/>
          </a:ln>
        </p:spPr>
      </p:pic>
      <p:pic>
        <p:nvPicPr>
          <p:cNvPr descr="A group of people standing on grass by a body of water&#10;&#10;Description automatically generated with low confidence" id="220" name="Google Shape;220;p19"/>
          <p:cNvPicPr preferRelativeResize="0"/>
          <p:nvPr/>
        </p:nvPicPr>
        <p:blipFill rotWithShape="1">
          <a:blip r:embed="rId4">
            <a:alphaModFix/>
          </a:blip>
          <a:srcRect b="0" l="15738" r="39575" t="0"/>
          <a:stretch/>
        </p:blipFill>
        <p:spPr>
          <a:xfrm rot="5400000">
            <a:off x="6093291" y="-1003627"/>
            <a:ext cx="4051011" cy="6798905"/>
          </a:xfrm>
          <a:prstGeom prst="rect">
            <a:avLst/>
          </a:prstGeom>
          <a:noFill/>
          <a:ln>
            <a:noFill/>
          </a:ln>
        </p:spPr>
      </p:pic>
      <p:cxnSp>
        <p:nvCxnSpPr>
          <p:cNvPr id="221" name="Google Shape;221;p19"/>
          <p:cNvCxnSpPr/>
          <p:nvPr/>
        </p:nvCxnSpPr>
        <p:spPr>
          <a:xfrm>
            <a:off x="4547363" y="4750763"/>
            <a:ext cx="0" cy="1371600"/>
          </a:xfrm>
          <a:prstGeom prst="straightConnector1">
            <a:avLst/>
          </a:prstGeom>
          <a:noFill/>
          <a:ln cap="flat" cmpd="sng" w="15875">
            <a:solidFill>
              <a:schemeClr val="dk1"/>
            </a:solidFill>
            <a:prstDash val="solid"/>
            <a:miter lim="80"/>
            <a:headEnd len="sm" w="sm" type="none"/>
            <a:tailEnd len="sm" w="sm" type="none"/>
          </a:ln>
        </p:spPr>
      </p:cxnSp>
      <p:sp>
        <p:nvSpPr>
          <p:cNvPr id="222" name="Google Shape;222;p19"/>
          <p:cNvSpPr txBox="1"/>
          <p:nvPr/>
        </p:nvSpPr>
        <p:spPr>
          <a:xfrm>
            <a:off x="4793019" y="4610244"/>
            <a:ext cx="6725232" cy="1714500"/>
          </a:xfrm>
          <a:prstGeom prst="rect">
            <a:avLst/>
          </a:prstGeom>
          <a:noFill/>
          <a:ln>
            <a:noFill/>
          </a:ln>
        </p:spPr>
        <p:txBody>
          <a:bodyPr anchorCtr="0" anchor="ctr" bIns="45700" lIns="91425" spcFirstLastPara="1" rIns="91425" wrap="square" tIns="45700">
            <a:normAutofit/>
          </a:bodyPr>
          <a:lstStyle/>
          <a:p>
            <a:pPr indent="-228600" lvl="1" marL="457200" marR="0" rtl="0" algn="l">
              <a:lnSpc>
                <a:spcPct val="90000"/>
              </a:lnSpc>
              <a:spcBef>
                <a:spcPts val="0"/>
              </a:spcBef>
              <a:spcAft>
                <a:spcPts val="0"/>
              </a:spcAft>
              <a:buClr>
                <a:schemeClr val="dk1"/>
              </a:buClr>
              <a:buSzPts val="1700"/>
              <a:buFont typeface="Arial"/>
              <a:buChar char="•"/>
            </a:pPr>
            <a:r>
              <a:rPr b="0" i="0" lang="en-IE" sz="1700" u="none" cap="none" strike="noStrike">
                <a:solidFill>
                  <a:schemeClr val="dk1"/>
                </a:solidFill>
                <a:latin typeface="Calibri"/>
                <a:ea typeface="Calibri"/>
                <a:cs typeface="Calibri"/>
                <a:sym typeface="Calibri"/>
              </a:rPr>
              <a:t>2 inch larch boards</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600"/>
              </a:spcBef>
              <a:spcAft>
                <a:spcPts val="0"/>
              </a:spcAft>
              <a:buClr>
                <a:schemeClr val="dk1"/>
              </a:buClr>
              <a:buSzPts val="1700"/>
              <a:buFont typeface="Arial"/>
              <a:buChar char="•"/>
            </a:pPr>
            <a:r>
              <a:rPr b="0" i="0" lang="en-IE" sz="1700" u="none" cap="none" strike="noStrike">
                <a:solidFill>
                  <a:schemeClr val="dk1"/>
                </a:solidFill>
                <a:latin typeface="Calibri"/>
                <a:ea typeface="Calibri"/>
                <a:cs typeface="Calibri"/>
                <a:sym typeface="Calibri"/>
              </a:rPr>
              <a:t>Installed with help of volunteers</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600"/>
              </a:spcBef>
              <a:spcAft>
                <a:spcPts val="0"/>
              </a:spcAft>
              <a:buClr>
                <a:schemeClr val="dk1"/>
              </a:buClr>
              <a:buSzPts val="1700"/>
              <a:buFont typeface="Arial"/>
              <a:buChar char="•"/>
            </a:pPr>
            <a:r>
              <a:rPr b="0" i="0" lang="en-IE" sz="1700" u="none" cap="none" strike="noStrike">
                <a:solidFill>
                  <a:schemeClr val="dk1"/>
                </a:solidFill>
                <a:latin typeface="Calibri"/>
                <a:ea typeface="Calibri"/>
                <a:cs typeface="Calibri"/>
                <a:sym typeface="Calibri"/>
              </a:rPr>
              <a:t>Cost ~ €384 each for preparation, labour and materials</a:t>
            </a:r>
            <a:endParaRPr b="0" i="0" sz="1700" u="none" cap="none" strike="noStrike">
              <a:solidFill>
                <a:schemeClr val="dk1"/>
              </a:solidFill>
              <a:latin typeface="Calibri"/>
              <a:ea typeface="Calibri"/>
              <a:cs typeface="Calibri"/>
              <a:sym typeface="Calibri"/>
            </a:endParaRPr>
          </a:p>
          <a:p>
            <a:pPr indent="-120650" lvl="1" marL="457200" marR="0" rtl="0" algn="l">
              <a:lnSpc>
                <a:spcPct val="90000"/>
              </a:lnSpc>
              <a:spcBef>
                <a:spcPts val="600"/>
              </a:spcBef>
              <a:spcAft>
                <a:spcPts val="0"/>
              </a:spcAft>
              <a:buClr>
                <a:schemeClr val="dk1"/>
              </a:buClr>
              <a:buSzPts val="1700"/>
              <a:buFont typeface="Arial"/>
              <a:buNone/>
            </a:pPr>
            <a:r>
              <a:t/>
            </a:r>
            <a:endParaRPr b="0" i="0" sz="1700" u="none" cap="none" strike="noStrike">
              <a:solidFill>
                <a:schemeClr val="dk1"/>
              </a:solidFill>
              <a:latin typeface="Calibri"/>
              <a:ea typeface="Calibri"/>
              <a:cs typeface="Calibri"/>
              <a:sym typeface="Calibri"/>
            </a:endParaRPr>
          </a:p>
        </p:txBody>
      </p:sp>
      <p:sp>
        <p:nvSpPr>
          <p:cNvPr id="223" name="Google Shape;223;p19"/>
          <p:cNvSpPr txBox="1"/>
          <p:nvPr/>
        </p:nvSpPr>
        <p:spPr>
          <a:xfrm>
            <a:off x="5021821" y="3812953"/>
            <a:ext cx="6465287" cy="207349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200"/>
              <a:buFont typeface="Calibri"/>
              <a:buNone/>
            </a:pPr>
            <a:r>
              <a:t/>
            </a:r>
            <a:endParaRPr b="0" i="0" sz="2200" u="none" cap="none" strike="noStrike">
              <a:solidFill>
                <a:srgbClr val="FFFF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1"/>
        </a:solidFill>
      </p:bgPr>
    </p:bg>
    <p:spTree>
      <p:nvGrpSpPr>
        <p:cNvPr id="51" name="Shape 51"/>
        <p:cNvGrpSpPr/>
        <p:nvPr/>
      </p:nvGrpSpPr>
      <p:grpSpPr>
        <a:xfrm>
          <a:off x="0" y="0"/>
          <a:ext cx="0" cy="0"/>
          <a:chOff x="0" y="0"/>
          <a:chExt cx="0" cy="0"/>
        </a:xfrm>
      </p:grpSpPr>
      <p:sp>
        <p:nvSpPr>
          <p:cNvPr id="52" name="Google Shape;52;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About IRT</a:t>
            </a:r>
            <a:endParaRPr/>
          </a:p>
        </p:txBody>
      </p:sp>
      <p:sp>
        <p:nvSpPr>
          <p:cNvPr id="53" name="Google Shape;53;p2"/>
          <p:cNvSpPr txBox="1"/>
          <p:nvPr>
            <p:ph idx="1" type="body"/>
          </p:nvPr>
        </p:nvSpPr>
        <p:spPr>
          <a:xfrm>
            <a:off x="838200" y="1707287"/>
            <a:ext cx="6532418"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E"/>
              <a:t>Established as a CLG in August 2016</a:t>
            </a:r>
            <a:endParaRPr/>
          </a:p>
          <a:p>
            <a:pPr indent="-228600" lvl="0" marL="228600" rtl="0" algn="l">
              <a:lnSpc>
                <a:spcPct val="90000"/>
              </a:lnSpc>
              <a:spcBef>
                <a:spcPts val="1000"/>
              </a:spcBef>
              <a:spcAft>
                <a:spcPts val="0"/>
              </a:spcAft>
              <a:buClr>
                <a:schemeClr val="dk1"/>
              </a:buClr>
              <a:buSzPts val="2800"/>
              <a:buChar char="•"/>
            </a:pPr>
            <a:r>
              <a:rPr lang="en-IE"/>
              <a:t>Strong community focus</a:t>
            </a:r>
            <a:endParaRPr/>
          </a:p>
          <a:p>
            <a:pPr indent="-228600" lvl="0" marL="228600" rtl="0" algn="l">
              <a:lnSpc>
                <a:spcPct val="90000"/>
              </a:lnSpc>
              <a:spcBef>
                <a:spcPts val="1000"/>
              </a:spcBef>
              <a:spcAft>
                <a:spcPts val="0"/>
              </a:spcAft>
              <a:buClr>
                <a:schemeClr val="dk1"/>
              </a:buClr>
              <a:buSzPts val="2800"/>
              <a:buChar char="•"/>
            </a:pPr>
            <a:r>
              <a:rPr lang="en-IE"/>
              <a:t>Run a volunteer programme</a:t>
            </a:r>
            <a:endParaRPr/>
          </a:p>
          <a:p>
            <a:pPr indent="-228600" lvl="0" marL="228600" rtl="0" algn="l">
              <a:lnSpc>
                <a:spcPct val="90000"/>
              </a:lnSpc>
              <a:spcBef>
                <a:spcPts val="1000"/>
              </a:spcBef>
              <a:spcAft>
                <a:spcPts val="0"/>
              </a:spcAft>
              <a:buClr>
                <a:schemeClr val="dk1"/>
              </a:buClr>
              <a:buSzPts val="2800"/>
              <a:buChar char="•"/>
            </a:pPr>
            <a:r>
              <a:rPr lang="en-IE"/>
              <a:t>Education &amp; awareness</a:t>
            </a:r>
            <a:endParaRPr/>
          </a:p>
          <a:p>
            <a:pPr indent="-228600" lvl="0" marL="228600" rtl="0" algn="l">
              <a:lnSpc>
                <a:spcPct val="90000"/>
              </a:lnSpc>
              <a:spcBef>
                <a:spcPts val="1000"/>
              </a:spcBef>
              <a:spcAft>
                <a:spcPts val="0"/>
              </a:spcAft>
              <a:buClr>
                <a:schemeClr val="dk1"/>
              </a:buClr>
              <a:buSzPts val="2800"/>
              <a:buChar char="•"/>
            </a:pPr>
            <a:r>
              <a:rPr lang="en-IE"/>
              <a:t>Involvement in Farming projects (FFW &amp; ACRES)</a:t>
            </a:r>
            <a:endParaRPr/>
          </a:p>
          <a:p>
            <a:pPr indent="-228600" lvl="0" marL="228600" rtl="0" algn="l">
              <a:lnSpc>
                <a:spcPct val="90000"/>
              </a:lnSpc>
              <a:spcBef>
                <a:spcPts val="1000"/>
              </a:spcBef>
              <a:spcAft>
                <a:spcPts val="0"/>
              </a:spcAft>
              <a:buClr>
                <a:schemeClr val="dk1"/>
              </a:buClr>
              <a:buSzPts val="2800"/>
              <a:buChar char="•"/>
            </a:pPr>
            <a:r>
              <a:rPr lang="en-IE"/>
              <a:t>Revetments, Invasive species, Biodiversity projects, restoration</a:t>
            </a:r>
            <a:endParaRPr/>
          </a:p>
        </p:txBody>
      </p:sp>
      <p:pic>
        <p:nvPicPr>
          <p:cNvPr descr="Map&#10;&#10;Description automatically generated" id="54" name="Google Shape;54;p2"/>
          <p:cNvPicPr preferRelativeResize="0"/>
          <p:nvPr/>
        </p:nvPicPr>
        <p:blipFill rotWithShape="1">
          <a:blip r:embed="rId3">
            <a:alphaModFix/>
          </a:blip>
          <a:srcRect b="0" l="0" r="0" t="0"/>
          <a:stretch/>
        </p:blipFill>
        <p:spPr>
          <a:xfrm>
            <a:off x="6733310" y="231869"/>
            <a:ext cx="1901472" cy="2277279"/>
          </a:xfrm>
          <a:prstGeom prst="rect">
            <a:avLst/>
          </a:prstGeom>
          <a:noFill/>
          <a:ln>
            <a:noFill/>
          </a:ln>
        </p:spPr>
      </p:pic>
      <p:pic>
        <p:nvPicPr>
          <p:cNvPr id="55" name="Google Shape;55;p2"/>
          <p:cNvPicPr preferRelativeResize="0"/>
          <p:nvPr/>
        </p:nvPicPr>
        <p:blipFill rotWithShape="1">
          <a:blip r:embed="rId4">
            <a:alphaModFix/>
          </a:blip>
          <a:srcRect b="0" l="0" r="0" t="0"/>
          <a:stretch/>
        </p:blipFill>
        <p:spPr>
          <a:xfrm>
            <a:off x="7571941" y="1846429"/>
            <a:ext cx="4281281" cy="435133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0"/>
          <p:cNvSpPr/>
          <p:nvPr/>
        </p:nvSpPr>
        <p:spPr>
          <a:xfrm>
            <a:off x="0" y="-1"/>
            <a:ext cx="12192000" cy="6858000"/>
          </a:xfrm>
          <a:prstGeom prst="rect">
            <a:avLst/>
          </a:prstGeom>
          <a:gradFill>
            <a:gsLst>
              <a:gs pos="0">
                <a:srgbClr val="EAE8E8"/>
              </a:gs>
              <a:gs pos="50000">
                <a:srgbClr val="E3E1E1"/>
              </a:gs>
              <a:gs pos="100000">
                <a:srgbClr val="BBB9B9"/>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Twentieth Century"/>
              <a:ea typeface="Twentieth Century"/>
              <a:cs typeface="Twentieth Century"/>
              <a:sym typeface="Twentieth Century"/>
            </a:endParaRPr>
          </a:p>
        </p:txBody>
      </p:sp>
      <p:sp>
        <p:nvSpPr>
          <p:cNvPr id="229" name="Google Shape;229;p20"/>
          <p:cNvSpPr txBox="1"/>
          <p:nvPr/>
        </p:nvSpPr>
        <p:spPr>
          <a:xfrm>
            <a:off x="673749" y="4610244"/>
            <a:ext cx="3649703" cy="17145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2800"/>
              <a:buFont typeface="Arial"/>
              <a:buNone/>
            </a:pPr>
            <a:r>
              <a:rPr b="0" i="0" lang="en-IE" sz="2800" u="none" cap="none" strike="noStrike">
                <a:solidFill>
                  <a:schemeClr val="dk1"/>
                </a:solidFill>
                <a:latin typeface="Calibri"/>
                <a:ea typeface="Calibri"/>
                <a:cs typeface="Calibri"/>
                <a:sym typeface="Calibri"/>
              </a:rPr>
              <a:t>Check dams </a:t>
            </a:r>
            <a:endParaRPr b="0" i="0" sz="1400" u="none" cap="none" strike="noStrike">
              <a:solidFill>
                <a:srgbClr val="000000"/>
              </a:solidFill>
              <a:latin typeface="Arial"/>
              <a:ea typeface="Arial"/>
              <a:cs typeface="Arial"/>
              <a:sym typeface="Arial"/>
            </a:endParaRPr>
          </a:p>
        </p:txBody>
      </p:sp>
      <p:pic>
        <p:nvPicPr>
          <p:cNvPr descr="A person running in a field&#10;&#10;Description automatically generated with low confidence" id="230" name="Google Shape;230;p20"/>
          <p:cNvPicPr preferRelativeResize="0"/>
          <p:nvPr/>
        </p:nvPicPr>
        <p:blipFill rotWithShape="1">
          <a:blip r:embed="rId3">
            <a:alphaModFix/>
          </a:blip>
          <a:srcRect b="-3" l="5066" r="43331" t="0"/>
          <a:stretch/>
        </p:blipFill>
        <p:spPr>
          <a:xfrm>
            <a:off x="673749" y="370320"/>
            <a:ext cx="3716238" cy="4051011"/>
          </a:xfrm>
          <a:prstGeom prst="rect">
            <a:avLst/>
          </a:prstGeom>
          <a:noFill/>
          <a:ln>
            <a:noFill/>
          </a:ln>
        </p:spPr>
      </p:pic>
      <p:pic>
        <p:nvPicPr>
          <p:cNvPr descr="A picture containing grass, outdoor, sky, field&#10;&#10;Description automatically generated" id="231" name="Google Shape;231;p20"/>
          <p:cNvPicPr preferRelativeResize="0"/>
          <p:nvPr/>
        </p:nvPicPr>
        <p:blipFill rotWithShape="1">
          <a:blip r:embed="rId4">
            <a:alphaModFix/>
          </a:blip>
          <a:srcRect b="-3" l="784" r="4808" t="0"/>
          <a:stretch/>
        </p:blipFill>
        <p:spPr>
          <a:xfrm>
            <a:off x="4719344" y="370320"/>
            <a:ext cx="6798905" cy="4051011"/>
          </a:xfrm>
          <a:prstGeom prst="rect">
            <a:avLst/>
          </a:prstGeom>
          <a:noFill/>
          <a:ln>
            <a:noFill/>
          </a:ln>
        </p:spPr>
      </p:pic>
      <p:cxnSp>
        <p:nvCxnSpPr>
          <p:cNvPr id="232" name="Google Shape;232;p20"/>
          <p:cNvCxnSpPr/>
          <p:nvPr/>
        </p:nvCxnSpPr>
        <p:spPr>
          <a:xfrm>
            <a:off x="4547363" y="4750763"/>
            <a:ext cx="0" cy="1371600"/>
          </a:xfrm>
          <a:prstGeom prst="straightConnector1">
            <a:avLst/>
          </a:prstGeom>
          <a:noFill/>
          <a:ln cap="flat" cmpd="sng" w="15875">
            <a:solidFill>
              <a:schemeClr val="dk1"/>
            </a:solidFill>
            <a:prstDash val="solid"/>
            <a:miter lim="80"/>
            <a:headEnd len="sm" w="sm" type="none"/>
            <a:tailEnd len="sm" w="sm" type="none"/>
          </a:ln>
        </p:spPr>
      </p:cxnSp>
      <p:sp>
        <p:nvSpPr>
          <p:cNvPr id="233" name="Google Shape;233;p20"/>
          <p:cNvSpPr txBox="1"/>
          <p:nvPr/>
        </p:nvSpPr>
        <p:spPr>
          <a:xfrm>
            <a:off x="4793019" y="4610244"/>
            <a:ext cx="6725232" cy="1714500"/>
          </a:xfrm>
          <a:prstGeom prst="rect">
            <a:avLst/>
          </a:prstGeom>
          <a:noFill/>
          <a:ln>
            <a:noFill/>
          </a:ln>
        </p:spPr>
        <p:txBody>
          <a:bodyPr anchorCtr="0" anchor="ctr" bIns="45700" lIns="91425" spcFirstLastPara="1" rIns="91425" wrap="square" tIns="45700">
            <a:normAutofit/>
          </a:bodyPr>
          <a:lstStyle/>
          <a:p>
            <a:pPr indent="-228600" lvl="1" marL="457200" marR="0" rtl="0" algn="l">
              <a:lnSpc>
                <a:spcPct val="90000"/>
              </a:lnSpc>
              <a:spcBef>
                <a:spcPts val="0"/>
              </a:spcBef>
              <a:spcAft>
                <a:spcPts val="0"/>
              </a:spcAft>
              <a:buClr>
                <a:schemeClr val="dk1"/>
              </a:buClr>
              <a:buSzPts val="1700"/>
              <a:buFont typeface="Arial"/>
              <a:buChar char="•"/>
            </a:pPr>
            <a:r>
              <a:rPr b="0" i="0" lang="en-IE" sz="1700" u="none" cap="none" strike="noStrike">
                <a:solidFill>
                  <a:schemeClr val="dk1"/>
                </a:solidFill>
                <a:latin typeface="Calibri"/>
                <a:ea typeface="Calibri"/>
                <a:cs typeface="Calibri"/>
                <a:sym typeface="Calibri"/>
              </a:rPr>
              <a:t>Stone</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600"/>
              </a:spcBef>
              <a:spcAft>
                <a:spcPts val="0"/>
              </a:spcAft>
              <a:buClr>
                <a:schemeClr val="dk1"/>
              </a:buClr>
              <a:buSzPts val="1700"/>
              <a:buFont typeface="Arial"/>
              <a:buChar char="•"/>
            </a:pPr>
            <a:r>
              <a:rPr b="0" i="0" lang="en-IE" sz="1700" u="none" cap="none" strike="noStrike">
                <a:solidFill>
                  <a:schemeClr val="dk1"/>
                </a:solidFill>
                <a:latin typeface="Calibri"/>
                <a:ea typeface="Calibri"/>
                <a:cs typeface="Calibri"/>
                <a:sym typeface="Calibri"/>
              </a:rPr>
              <a:t>Installed 4 per day</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600"/>
              </a:spcBef>
              <a:spcAft>
                <a:spcPts val="0"/>
              </a:spcAft>
              <a:buClr>
                <a:schemeClr val="dk1"/>
              </a:buClr>
              <a:buSzPts val="1700"/>
              <a:buFont typeface="Arial"/>
              <a:buChar char="•"/>
            </a:pPr>
            <a:r>
              <a:rPr b="0" i="0" lang="en-IE" sz="1700" u="none" cap="none" strike="noStrike">
                <a:solidFill>
                  <a:schemeClr val="dk1"/>
                </a:solidFill>
                <a:latin typeface="Calibri"/>
                <a:ea typeface="Calibri"/>
                <a:cs typeface="Calibri"/>
                <a:sym typeface="Calibri"/>
              </a:rPr>
              <a:t>Cost ~ €406 each for labour and stone</a:t>
            </a:r>
            <a:endParaRPr b="0" i="0" sz="1700" u="none" cap="none" strike="noStrike">
              <a:solidFill>
                <a:schemeClr val="dk1"/>
              </a:solidFill>
              <a:latin typeface="Calibri"/>
              <a:ea typeface="Calibri"/>
              <a:cs typeface="Calibri"/>
              <a:sym typeface="Calibri"/>
            </a:endParaRPr>
          </a:p>
          <a:p>
            <a:pPr indent="-120650" lvl="1" marL="457200" marR="0" rtl="0" algn="l">
              <a:lnSpc>
                <a:spcPct val="90000"/>
              </a:lnSpc>
              <a:spcBef>
                <a:spcPts val="600"/>
              </a:spcBef>
              <a:spcAft>
                <a:spcPts val="0"/>
              </a:spcAft>
              <a:buClr>
                <a:schemeClr val="dk1"/>
              </a:buClr>
              <a:buSzPts val="1700"/>
              <a:buFont typeface="Arial"/>
              <a:buNone/>
            </a:pPr>
            <a:r>
              <a:t/>
            </a:r>
            <a:endParaRPr b="0" i="0" sz="1700" u="none" cap="none" strike="noStrike">
              <a:solidFill>
                <a:schemeClr val="dk1"/>
              </a:solidFill>
              <a:latin typeface="Calibri"/>
              <a:ea typeface="Calibri"/>
              <a:cs typeface="Calibri"/>
              <a:sym typeface="Calibri"/>
            </a:endParaRPr>
          </a:p>
        </p:txBody>
      </p:sp>
      <p:sp>
        <p:nvSpPr>
          <p:cNvPr id="234" name="Google Shape;234;p20"/>
          <p:cNvSpPr txBox="1"/>
          <p:nvPr/>
        </p:nvSpPr>
        <p:spPr>
          <a:xfrm>
            <a:off x="5021821" y="3812953"/>
            <a:ext cx="6465287" cy="207349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200"/>
              <a:buFont typeface="Calibri"/>
              <a:buNone/>
            </a:pPr>
            <a:r>
              <a:t/>
            </a:r>
            <a:endParaRPr b="0" i="0" sz="2200" u="none" cap="none" strike="noStrike">
              <a:solidFill>
                <a:srgbClr val="FFFF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descr="A picture containing grass, outdoor, nature, gully&#10;&#10;Description automatically generated" id="239" name="Google Shape;239;p21"/>
          <p:cNvPicPr preferRelativeResize="0"/>
          <p:nvPr/>
        </p:nvPicPr>
        <p:blipFill rotWithShape="1">
          <a:blip r:embed="rId3">
            <a:alphaModFix/>
          </a:blip>
          <a:srcRect b="7285" l="0" r="-1" t="17695"/>
          <a:stretch/>
        </p:blipFill>
        <p:spPr>
          <a:xfrm>
            <a:off x="20" y="10"/>
            <a:ext cx="12188932" cy="7256196"/>
          </a:xfrm>
          <a:prstGeom prst="rect">
            <a:avLst/>
          </a:prstGeom>
          <a:noFill/>
          <a:ln>
            <a:noFill/>
          </a:ln>
        </p:spPr>
      </p:pic>
      <p:sp>
        <p:nvSpPr>
          <p:cNvPr id="240" name="Google Shape;240;p21"/>
          <p:cNvSpPr/>
          <p:nvPr/>
        </p:nvSpPr>
        <p:spPr>
          <a:xfrm>
            <a:off x="0" y="4023809"/>
            <a:ext cx="11016943" cy="2262375"/>
          </a:xfrm>
          <a:custGeom>
            <a:rect b="b" l="l" r="r" t="t"/>
            <a:pathLst>
              <a:path extrusionOk="0" h="2262375" w="11016943">
                <a:moveTo>
                  <a:pt x="0" y="0"/>
                </a:moveTo>
                <a:lnTo>
                  <a:pt x="9969166" y="0"/>
                </a:lnTo>
                <a:lnTo>
                  <a:pt x="11016943" y="2262375"/>
                </a:lnTo>
                <a:lnTo>
                  <a:pt x="4942050" y="2262375"/>
                </a:lnTo>
                <a:lnTo>
                  <a:pt x="4582160" y="2262375"/>
                </a:lnTo>
                <a:lnTo>
                  <a:pt x="0" y="2262375"/>
                </a:lnTo>
                <a:close/>
              </a:path>
            </a:pathLst>
          </a:custGeom>
          <a:solidFill>
            <a:srgbClr val="FEFEFE">
              <a:alpha val="87843"/>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1" name="Google Shape;241;p21"/>
          <p:cNvSpPr txBox="1"/>
          <p:nvPr/>
        </p:nvSpPr>
        <p:spPr>
          <a:xfrm>
            <a:off x="618062" y="4185749"/>
            <a:ext cx="9265771" cy="622836"/>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3600"/>
              <a:buFont typeface="Arial"/>
              <a:buNone/>
            </a:pPr>
            <a:r>
              <a:rPr b="0" i="0" lang="en-IE" sz="3600" u="none" cap="none" strike="noStrike">
                <a:solidFill>
                  <a:schemeClr val="dk1"/>
                </a:solidFill>
                <a:latin typeface="Calibri"/>
                <a:ea typeface="Calibri"/>
                <a:cs typeface="Calibri"/>
                <a:sym typeface="Calibri"/>
              </a:rPr>
              <a:t>Erosion Control</a:t>
            </a:r>
            <a:endParaRPr b="0" i="0" sz="1400" u="none" cap="none" strike="noStrike">
              <a:solidFill>
                <a:srgbClr val="000000"/>
              </a:solidFill>
              <a:latin typeface="Arial"/>
              <a:ea typeface="Arial"/>
              <a:cs typeface="Arial"/>
              <a:sym typeface="Arial"/>
            </a:endParaRPr>
          </a:p>
        </p:txBody>
      </p:sp>
      <p:sp>
        <p:nvSpPr>
          <p:cNvPr id="242" name="Google Shape;242;p21"/>
          <p:cNvSpPr txBox="1"/>
          <p:nvPr/>
        </p:nvSpPr>
        <p:spPr>
          <a:xfrm>
            <a:off x="618063" y="4856921"/>
            <a:ext cx="9565028" cy="1249240"/>
          </a:xfrm>
          <a:prstGeom prst="rect">
            <a:avLst/>
          </a:prstGeom>
          <a:noFill/>
          <a:ln>
            <a:noFill/>
          </a:ln>
        </p:spPr>
        <p:txBody>
          <a:bodyPr anchorCtr="0" anchor="t" bIns="45700" lIns="91425" spcFirstLastPara="1" rIns="91425" wrap="square" tIns="45700">
            <a:normAutofit/>
          </a:bodyPr>
          <a:lstStyle/>
          <a:p>
            <a:pPr indent="-228600" lvl="1" marL="457200" marR="0" rtl="0" algn="l">
              <a:lnSpc>
                <a:spcPct val="90000"/>
              </a:lnSpc>
              <a:spcBef>
                <a:spcPts val="0"/>
              </a:spcBef>
              <a:spcAft>
                <a:spcPts val="0"/>
              </a:spcAft>
              <a:buClr>
                <a:schemeClr val="dk1"/>
              </a:buClr>
              <a:buSzPts val="1800"/>
              <a:buFont typeface="Arial"/>
              <a:buChar char="•"/>
            </a:pPr>
            <a:r>
              <a:rPr b="0" i="0" lang="en-IE" sz="1800" u="none" cap="none" strike="noStrike">
                <a:solidFill>
                  <a:schemeClr val="dk1"/>
                </a:solidFill>
                <a:latin typeface="Calibri"/>
                <a:ea typeface="Calibri"/>
                <a:cs typeface="Calibri"/>
                <a:sym typeface="Calibri"/>
              </a:rPr>
              <a:t>Erosion noted at some sites</a:t>
            </a:r>
            <a:endParaRPr b="0" i="0" sz="1400" u="none" cap="none" strike="noStrike">
              <a:solidFill>
                <a:srgbClr val="000000"/>
              </a:solidFill>
              <a:latin typeface="Arial"/>
              <a:ea typeface="Arial"/>
              <a:cs typeface="Arial"/>
              <a:sym typeface="Arial"/>
            </a:endParaRPr>
          </a:p>
          <a:p>
            <a:pPr indent="-228600" lvl="1" marL="457200" marR="0" rtl="0" algn="l">
              <a:lnSpc>
                <a:spcPct val="90000"/>
              </a:lnSpc>
              <a:spcBef>
                <a:spcPts val="600"/>
              </a:spcBef>
              <a:spcAft>
                <a:spcPts val="0"/>
              </a:spcAft>
              <a:buClr>
                <a:schemeClr val="dk1"/>
              </a:buClr>
              <a:buSzPts val="1800"/>
              <a:buFont typeface="Arial"/>
              <a:buChar char="•"/>
            </a:pPr>
            <a:r>
              <a:rPr b="0" i="0" lang="en-IE" sz="1800" u="none" cap="none" strike="noStrike">
                <a:solidFill>
                  <a:schemeClr val="dk1"/>
                </a:solidFill>
                <a:latin typeface="Calibri"/>
                <a:ea typeface="Calibri"/>
                <a:cs typeface="Calibri"/>
                <a:sym typeface="Calibri"/>
              </a:rPr>
              <a:t>During construction small brash revetments put in place to prevent further erosion</a:t>
            </a:r>
            <a:endParaRPr b="0" i="0" sz="1400" u="none" cap="none" strike="noStrike">
              <a:solidFill>
                <a:srgbClr val="000000"/>
              </a:solidFill>
              <a:latin typeface="Arial"/>
              <a:ea typeface="Arial"/>
              <a:cs typeface="Arial"/>
              <a:sym typeface="Arial"/>
            </a:endParaRPr>
          </a:p>
          <a:p>
            <a:pPr indent="-114300" lvl="1" marL="457200" marR="0" rtl="0" algn="l">
              <a:lnSpc>
                <a:spcPct val="90000"/>
              </a:lnSpc>
              <a:spcBef>
                <a:spcPts val="600"/>
              </a:spcBef>
              <a:spcAft>
                <a:spcPts val="0"/>
              </a:spcAft>
              <a:buClr>
                <a:schemeClr val="dk1"/>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43" name="Google Shape;243;p21"/>
          <p:cNvSpPr txBox="1"/>
          <p:nvPr/>
        </p:nvSpPr>
        <p:spPr>
          <a:xfrm>
            <a:off x="5021821" y="3812953"/>
            <a:ext cx="6465287" cy="207349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2200"/>
              <a:buFont typeface="Calibri"/>
              <a:buNone/>
            </a:pPr>
            <a:r>
              <a:t/>
            </a:r>
            <a:endParaRPr b="0" i="0" sz="2200" u="none" cap="none" strike="noStrike">
              <a:solidFill>
                <a:srgbClr val="FFFFFF"/>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EAE8E8"/>
            </a:gs>
            <a:gs pos="50000">
              <a:srgbClr val="E3E1E1"/>
            </a:gs>
            <a:gs pos="100000">
              <a:srgbClr val="BBB9B9"/>
            </a:gs>
          </a:gsLst>
          <a:lin ang="5400000" scaled="0"/>
        </a:gradFill>
      </p:bgPr>
    </p:bg>
    <p:spTree>
      <p:nvGrpSpPr>
        <p:cNvPr id="247" name="Shape 247"/>
        <p:cNvGrpSpPr/>
        <p:nvPr/>
      </p:nvGrpSpPr>
      <p:grpSpPr>
        <a:xfrm>
          <a:off x="0" y="0"/>
          <a:ext cx="0" cy="0"/>
          <a:chOff x="0" y="0"/>
          <a:chExt cx="0" cy="0"/>
        </a:xfrm>
      </p:grpSpPr>
      <p:sp>
        <p:nvSpPr>
          <p:cNvPr id="248" name="Google Shape;248;p22"/>
          <p:cNvSpPr txBox="1"/>
          <p:nvPr>
            <p:ph type="title"/>
          </p:nvPr>
        </p:nvSpPr>
        <p:spPr>
          <a:xfrm>
            <a:off x="1137034" y="609597"/>
            <a:ext cx="9392421" cy="133084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Monitoring</a:t>
            </a:r>
            <a:endParaRPr/>
          </a:p>
        </p:txBody>
      </p:sp>
      <p:sp>
        <p:nvSpPr>
          <p:cNvPr id="249" name="Google Shape;249;p22"/>
          <p:cNvSpPr txBox="1"/>
          <p:nvPr>
            <p:ph idx="1" type="body"/>
          </p:nvPr>
        </p:nvSpPr>
        <p:spPr>
          <a:xfrm>
            <a:off x="1137033" y="1909499"/>
            <a:ext cx="6610200" cy="3917700"/>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n-IE" sz="2000"/>
              <a:t>As part of original funding, IRT made a commitment to monitor the dams for a period of 5 years.</a:t>
            </a:r>
            <a:endParaRPr/>
          </a:p>
          <a:p>
            <a:pPr indent="-228600" lvl="0" marL="228600" rtl="0" algn="l">
              <a:lnSpc>
                <a:spcPct val="90000"/>
              </a:lnSpc>
              <a:spcBef>
                <a:spcPts val="1000"/>
              </a:spcBef>
              <a:spcAft>
                <a:spcPts val="0"/>
              </a:spcAft>
              <a:buClr>
                <a:schemeClr val="dk1"/>
              </a:buClr>
              <a:buSzPts val="2000"/>
              <a:buChar char="•"/>
            </a:pPr>
            <a:r>
              <a:rPr lang="en-IE" sz="2000"/>
              <a:t>Staff member visits all the measures each year in late summer. 2026 is final year of monitoring.</a:t>
            </a:r>
            <a:endParaRPr/>
          </a:p>
          <a:p>
            <a:pPr indent="-101600" lvl="1" marL="685800" rtl="0" algn="l">
              <a:lnSpc>
                <a:spcPct val="90000"/>
              </a:lnSpc>
              <a:spcBef>
                <a:spcPts val="500"/>
              </a:spcBef>
              <a:spcAft>
                <a:spcPts val="0"/>
              </a:spcAft>
              <a:buClr>
                <a:schemeClr val="dk1"/>
              </a:buClr>
              <a:buSzPts val="2000"/>
              <a:buNone/>
            </a:pPr>
            <a:r>
              <a:t/>
            </a:r>
            <a:endParaRPr sz="2000"/>
          </a:p>
        </p:txBody>
      </p:sp>
      <p:sp>
        <p:nvSpPr>
          <p:cNvPr id="250" name="Google Shape;250;p22"/>
          <p:cNvSpPr txBox="1"/>
          <p:nvPr/>
        </p:nvSpPr>
        <p:spPr>
          <a:xfrm>
            <a:off x="3048838" y="6308209"/>
            <a:ext cx="60943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blue and white logo&#10;&#10;Description automatically generated" id="251" name="Google Shape;251;p22"/>
          <p:cNvPicPr preferRelativeResize="0"/>
          <p:nvPr/>
        </p:nvPicPr>
        <p:blipFill rotWithShape="1">
          <a:blip r:embed="rId3">
            <a:alphaModFix/>
          </a:blip>
          <a:srcRect b="0" l="0" r="0" t="0"/>
          <a:stretch/>
        </p:blipFill>
        <p:spPr>
          <a:xfrm>
            <a:off x="10690698" y="49214"/>
            <a:ext cx="1391055" cy="675984"/>
          </a:xfrm>
          <a:prstGeom prst="rect">
            <a:avLst/>
          </a:prstGeom>
          <a:noFill/>
          <a:ln>
            <a:noFill/>
          </a:ln>
        </p:spPr>
      </p:pic>
      <p:pic>
        <p:nvPicPr>
          <p:cNvPr id="252" name="Google Shape;252;p22"/>
          <p:cNvPicPr preferRelativeResize="0"/>
          <p:nvPr/>
        </p:nvPicPr>
        <p:blipFill rotWithShape="1">
          <a:blip r:embed="rId4">
            <a:alphaModFix/>
          </a:blip>
          <a:srcRect b="0" l="0" r="0" t="0"/>
          <a:stretch/>
        </p:blipFill>
        <p:spPr>
          <a:xfrm>
            <a:off x="8488898" y="1243867"/>
            <a:ext cx="2848373" cy="5249008"/>
          </a:xfrm>
          <a:prstGeom prst="rect">
            <a:avLst/>
          </a:prstGeom>
          <a:noFill/>
          <a:ln>
            <a:noFill/>
          </a:ln>
        </p:spPr>
      </p:pic>
      <p:pic>
        <p:nvPicPr>
          <p:cNvPr id="253" name="Google Shape;253;p22"/>
          <p:cNvPicPr preferRelativeResize="0"/>
          <p:nvPr/>
        </p:nvPicPr>
        <p:blipFill rotWithShape="1">
          <a:blip r:embed="rId5">
            <a:alphaModFix/>
          </a:blip>
          <a:srcRect b="0" l="0" r="0" t="0"/>
          <a:stretch/>
        </p:blipFill>
        <p:spPr>
          <a:xfrm>
            <a:off x="1457666" y="3481141"/>
            <a:ext cx="1750241" cy="2625361"/>
          </a:xfrm>
          <a:prstGeom prst="rect">
            <a:avLst/>
          </a:prstGeom>
          <a:noFill/>
          <a:ln cap="flat" cmpd="sng" w="9525">
            <a:solidFill>
              <a:schemeClr val="dk1"/>
            </a:solidFill>
            <a:prstDash val="solid"/>
            <a:round/>
            <a:headEnd len="sm" w="sm" type="none"/>
            <a:tailEnd len="sm" w="sm" type="none"/>
          </a:ln>
        </p:spPr>
      </p:pic>
      <p:sp>
        <p:nvSpPr>
          <p:cNvPr id="254" name="Google Shape;254;p22"/>
          <p:cNvSpPr txBox="1"/>
          <p:nvPr/>
        </p:nvSpPr>
        <p:spPr>
          <a:xfrm>
            <a:off x="3421463" y="3631719"/>
            <a:ext cx="3027975" cy="2308324"/>
          </a:xfrm>
          <a:prstGeom prst="rect">
            <a:avLst/>
          </a:prstGeom>
          <a:noFill/>
          <a:ln>
            <a:noFill/>
          </a:ln>
        </p:spPr>
        <p:txBody>
          <a:bodyPr anchorCtr="0" anchor="t" bIns="45700" lIns="91425" spcFirstLastPara="1" rIns="91425" wrap="square" tIns="45700">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en-IE" sz="1800" u="none" cap="none" strike="noStrike">
                <a:solidFill>
                  <a:schemeClr val="dk1"/>
                </a:solidFill>
                <a:latin typeface="Calibri"/>
                <a:ea typeface="Calibri"/>
                <a:cs typeface="Calibri"/>
                <a:sym typeface="Calibri"/>
              </a:rPr>
              <a:t>Survey123 used to collect info on condition of each dam.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a:p>
            <a:pPr indent="-285750" lvl="0" marL="285750" marR="0" rtl="0" algn="l">
              <a:lnSpc>
                <a:spcPct val="100000"/>
              </a:lnSpc>
              <a:spcBef>
                <a:spcPts val="0"/>
              </a:spcBef>
              <a:spcAft>
                <a:spcPts val="0"/>
              </a:spcAft>
              <a:buClr>
                <a:schemeClr val="dk1"/>
              </a:buClr>
              <a:buSzPts val="1800"/>
              <a:buFont typeface="Arial"/>
              <a:buChar char="•"/>
            </a:pPr>
            <a:r>
              <a:rPr b="0" i="0" lang="en-IE" sz="1800" u="none" cap="none" strike="noStrike">
                <a:solidFill>
                  <a:schemeClr val="dk1"/>
                </a:solidFill>
                <a:latin typeface="Calibri"/>
                <a:ea typeface="Calibri"/>
                <a:cs typeface="Calibri"/>
                <a:sym typeface="Calibri"/>
              </a:rPr>
              <a:t>Data from weather station and water depth is gathered.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screenshot of a survey&#10;&#10;Description automatically generated" id="255" name="Google Shape;255;p22"/>
          <p:cNvPicPr preferRelativeResize="0"/>
          <p:nvPr/>
        </p:nvPicPr>
        <p:blipFill rotWithShape="1">
          <a:blip r:embed="rId6">
            <a:alphaModFix/>
          </a:blip>
          <a:srcRect b="0" l="0" r="0" t="0"/>
          <a:stretch/>
        </p:blipFill>
        <p:spPr>
          <a:xfrm>
            <a:off x="6674401" y="3353827"/>
            <a:ext cx="1385592" cy="299876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259" name="Shape 259"/>
        <p:cNvGrpSpPr/>
        <p:nvPr/>
      </p:nvGrpSpPr>
      <p:grpSpPr>
        <a:xfrm>
          <a:off x="0" y="0"/>
          <a:ext cx="0" cy="0"/>
          <a:chOff x="0" y="0"/>
          <a:chExt cx="0" cy="0"/>
        </a:xfrm>
      </p:grpSpPr>
      <p:sp>
        <p:nvSpPr>
          <p:cNvPr id="260" name="Google Shape;260;p23"/>
          <p:cNvSpPr txBox="1"/>
          <p:nvPr>
            <p:ph type="title"/>
          </p:nvPr>
        </p:nvSpPr>
        <p:spPr>
          <a:xfrm>
            <a:off x="723901" y="509587"/>
            <a:ext cx="7649239" cy="74295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IE" sz="3600">
                <a:solidFill>
                  <a:schemeClr val="dk1"/>
                </a:solidFill>
                <a:latin typeface="Calibri"/>
                <a:ea typeface="Calibri"/>
                <a:cs typeface="Calibri"/>
                <a:sym typeface="Calibri"/>
              </a:rPr>
              <a:t>Rainfall event</a:t>
            </a:r>
            <a:endParaRPr/>
          </a:p>
        </p:txBody>
      </p:sp>
      <p:sp>
        <p:nvSpPr>
          <p:cNvPr id="261" name="Google Shape;261;p23"/>
          <p:cNvSpPr txBox="1"/>
          <p:nvPr>
            <p:ph idx="1" type="body"/>
          </p:nvPr>
        </p:nvSpPr>
        <p:spPr>
          <a:xfrm>
            <a:off x="705971" y="1630513"/>
            <a:ext cx="9372525" cy="41931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000"/>
              <a:buNone/>
            </a:pPr>
            <a:r>
              <a:rPr lang="en-IE" sz="2000">
                <a:solidFill>
                  <a:schemeClr val="dk1"/>
                </a:solidFill>
                <a:latin typeface="Calibri"/>
                <a:ea typeface="Calibri"/>
                <a:cs typeface="Calibri"/>
                <a:sym typeface="Calibri"/>
              </a:rPr>
              <a:t>6</a:t>
            </a:r>
            <a:r>
              <a:rPr baseline="30000" lang="en-IE" sz="2000">
                <a:solidFill>
                  <a:schemeClr val="dk1"/>
                </a:solidFill>
                <a:latin typeface="Calibri"/>
                <a:ea typeface="Calibri"/>
                <a:cs typeface="Calibri"/>
                <a:sym typeface="Calibri"/>
              </a:rPr>
              <a:t>th</a:t>
            </a:r>
            <a:r>
              <a:rPr lang="en-IE" sz="2000">
                <a:solidFill>
                  <a:schemeClr val="dk1"/>
                </a:solidFill>
                <a:latin typeface="Calibri"/>
                <a:ea typeface="Calibri"/>
                <a:cs typeface="Calibri"/>
                <a:sym typeface="Calibri"/>
              </a:rPr>
              <a:t> October 2023 – Malin Head’s highest recorded rainfall in one day for 2023</a:t>
            </a:r>
            <a:endParaRPr/>
          </a:p>
        </p:txBody>
      </p:sp>
      <p:pic>
        <p:nvPicPr>
          <p:cNvPr id="262" name="Google Shape;262;p23"/>
          <p:cNvPicPr preferRelativeResize="0"/>
          <p:nvPr/>
        </p:nvPicPr>
        <p:blipFill rotWithShape="1">
          <a:blip r:embed="rId3">
            <a:alphaModFix/>
          </a:blip>
          <a:srcRect b="0" l="0" r="0" t="0"/>
          <a:stretch/>
        </p:blipFill>
        <p:spPr>
          <a:xfrm>
            <a:off x="705972" y="2373418"/>
            <a:ext cx="10768181" cy="3526578"/>
          </a:xfrm>
          <a:prstGeom prst="rect">
            <a:avLst/>
          </a:prstGeom>
          <a:noFill/>
          <a:ln>
            <a:noFill/>
          </a:ln>
        </p:spPr>
      </p:pic>
      <p:sp>
        <p:nvSpPr>
          <p:cNvPr id="263" name="Google Shape;263;p23"/>
          <p:cNvSpPr txBox="1"/>
          <p:nvPr/>
        </p:nvSpPr>
        <p:spPr>
          <a:xfrm>
            <a:off x="876057" y="6055116"/>
            <a:ext cx="7344926" cy="41931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0" i="0" lang="en-IE" sz="2000" u="none" cap="none" strike="noStrike">
                <a:solidFill>
                  <a:schemeClr val="dk1"/>
                </a:solidFill>
                <a:latin typeface="Calibri"/>
                <a:ea typeface="Calibri"/>
                <a:cs typeface="Calibri"/>
                <a:sym typeface="Calibri"/>
              </a:rPr>
              <a:t>Malin Head Weather Station 16.6km from gauge</a:t>
            </a:r>
            <a:endParaRPr b="0" i="0" sz="1400" u="none" cap="none" strike="noStrike">
              <a:solidFill>
                <a:srgbClr val="000000"/>
              </a:solidFill>
              <a:latin typeface="Arial"/>
              <a:ea typeface="Arial"/>
              <a:cs typeface="Arial"/>
              <a:sym typeface="Arial"/>
            </a:endParaRPr>
          </a:p>
        </p:txBody>
      </p:sp>
      <p:sp>
        <p:nvSpPr>
          <p:cNvPr id="264" name="Google Shape;264;p23"/>
          <p:cNvSpPr txBox="1"/>
          <p:nvPr/>
        </p:nvSpPr>
        <p:spPr>
          <a:xfrm>
            <a:off x="3550596" y="2968877"/>
            <a:ext cx="1128409"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IE" sz="1800" u="none" cap="none" strike="noStrike">
                <a:solidFill>
                  <a:srgbClr val="FF0000"/>
                </a:solidFill>
                <a:latin typeface="Calibri"/>
                <a:ea typeface="Calibri"/>
                <a:cs typeface="Calibri"/>
                <a:sym typeface="Calibri"/>
              </a:rPr>
              <a:t>34.6mm</a:t>
            </a:r>
            <a:endParaRPr b="0" i="0" sz="1800" u="none" cap="none" strike="noStrike">
              <a:solidFill>
                <a:srgbClr val="FF0000"/>
              </a:solidFill>
              <a:latin typeface="Calibri"/>
              <a:ea typeface="Calibri"/>
              <a:cs typeface="Calibri"/>
              <a:sym typeface="Calibri"/>
            </a:endParaRPr>
          </a:p>
        </p:txBody>
      </p:sp>
      <p:pic>
        <p:nvPicPr>
          <p:cNvPr descr="A blue and white logo&#10;&#10;Description automatically generated" id="265" name="Google Shape;265;p23"/>
          <p:cNvPicPr preferRelativeResize="0"/>
          <p:nvPr/>
        </p:nvPicPr>
        <p:blipFill rotWithShape="1">
          <a:blip r:embed="rId4">
            <a:alphaModFix/>
          </a:blip>
          <a:srcRect b="0" l="0" r="0" t="0"/>
          <a:stretch/>
        </p:blipFill>
        <p:spPr>
          <a:xfrm>
            <a:off x="10690698" y="49214"/>
            <a:ext cx="1391055" cy="67598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269" name="Shape 269"/>
        <p:cNvGrpSpPr/>
        <p:nvPr/>
      </p:nvGrpSpPr>
      <p:grpSpPr>
        <a:xfrm>
          <a:off x="0" y="0"/>
          <a:ext cx="0" cy="0"/>
          <a:chOff x="0" y="0"/>
          <a:chExt cx="0" cy="0"/>
        </a:xfrm>
      </p:grpSpPr>
      <p:sp>
        <p:nvSpPr>
          <p:cNvPr id="270" name="Google Shape;270;p24"/>
          <p:cNvSpPr txBox="1"/>
          <p:nvPr>
            <p:ph type="title"/>
          </p:nvPr>
        </p:nvSpPr>
        <p:spPr>
          <a:xfrm>
            <a:off x="723901" y="509587"/>
            <a:ext cx="7649239" cy="742951"/>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IE" sz="3600">
                <a:solidFill>
                  <a:schemeClr val="dk1"/>
                </a:solidFill>
                <a:latin typeface="Calibri"/>
                <a:ea typeface="Calibri"/>
                <a:cs typeface="Calibri"/>
                <a:sym typeface="Calibri"/>
              </a:rPr>
              <a:t>Rainfall event</a:t>
            </a:r>
            <a:endParaRPr/>
          </a:p>
        </p:txBody>
      </p:sp>
      <p:pic>
        <p:nvPicPr>
          <p:cNvPr descr="A blue and white logo&#10;&#10;Description automatically generated" id="271" name="Google Shape;271;p24"/>
          <p:cNvPicPr preferRelativeResize="0"/>
          <p:nvPr/>
        </p:nvPicPr>
        <p:blipFill rotWithShape="1">
          <a:blip r:embed="rId3">
            <a:alphaModFix/>
          </a:blip>
          <a:srcRect b="0" l="0" r="0" t="0"/>
          <a:stretch/>
        </p:blipFill>
        <p:spPr>
          <a:xfrm>
            <a:off x="10690698" y="49214"/>
            <a:ext cx="1391055" cy="675984"/>
          </a:xfrm>
          <a:prstGeom prst="rect">
            <a:avLst/>
          </a:prstGeom>
          <a:noFill/>
          <a:ln>
            <a:noFill/>
          </a:ln>
        </p:spPr>
      </p:pic>
      <p:sp>
        <p:nvSpPr>
          <p:cNvPr id="272" name="Google Shape;272;p24"/>
          <p:cNvSpPr txBox="1"/>
          <p:nvPr/>
        </p:nvSpPr>
        <p:spPr>
          <a:xfrm>
            <a:off x="723901" y="1706704"/>
            <a:ext cx="9241884" cy="41931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b="0" i="0" lang="en-IE" sz="2000" u="none" cap="none" strike="noStrike">
                <a:solidFill>
                  <a:schemeClr val="dk1"/>
                </a:solidFill>
                <a:latin typeface="Calibri"/>
                <a:ea typeface="Calibri"/>
                <a:cs typeface="Calibri"/>
                <a:sym typeface="Calibri"/>
              </a:rPr>
              <a:t>13</a:t>
            </a:r>
            <a:r>
              <a:rPr b="0" baseline="30000" i="0" lang="en-IE" sz="2000" u="none" cap="none" strike="noStrike">
                <a:solidFill>
                  <a:schemeClr val="dk1"/>
                </a:solidFill>
                <a:latin typeface="Calibri"/>
                <a:ea typeface="Calibri"/>
                <a:cs typeface="Calibri"/>
                <a:sym typeface="Calibri"/>
              </a:rPr>
              <a:t>th</a:t>
            </a:r>
            <a:r>
              <a:rPr b="0" i="0" lang="en-IE" sz="2000" u="none" cap="none" strike="noStrike">
                <a:solidFill>
                  <a:schemeClr val="dk1"/>
                </a:solidFill>
                <a:latin typeface="Calibri"/>
                <a:ea typeface="Calibri"/>
                <a:cs typeface="Calibri"/>
                <a:sym typeface="Calibri"/>
              </a:rPr>
              <a:t> November 2023 – Storm Debi</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000"/>
              <a:buFont typeface="Arial"/>
              <a:buNone/>
            </a:pPr>
            <a:r>
              <a:rPr b="0" i="0" lang="en-IE" sz="2000" u="none" cap="none" strike="noStrike">
                <a:solidFill>
                  <a:schemeClr val="dk1"/>
                </a:solidFill>
                <a:latin typeface="Calibri"/>
                <a:ea typeface="Calibri"/>
                <a:cs typeface="Calibri"/>
                <a:sym typeface="Calibri"/>
              </a:rPr>
              <a:t>Flooding in Clonmany – no photos</a:t>
            </a:r>
            <a:endParaRPr b="0" i="0" sz="1400" u="none" cap="none" strike="noStrike">
              <a:solidFill>
                <a:srgbClr val="000000"/>
              </a:solidFill>
              <a:latin typeface="Arial"/>
              <a:ea typeface="Arial"/>
              <a:cs typeface="Arial"/>
              <a:sym typeface="Arial"/>
            </a:endParaRPr>
          </a:p>
        </p:txBody>
      </p:sp>
      <p:graphicFrame>
        <p:nvGraphicFramePr>
          <p:cNvPr id="273" name="Google Shape;273;p24"/>
          <p:cNvGraphicFramePr/>
          <p:nvPr/>
        </p:nvGraphicFramePr>
        <p:xfrm>
          <a:off x="723901" y="2580184"/>
          <a:ext cx="5157787" cy="3684588"/>
        </p:xfrm>
        <a:graphic>
          <a:graphicData uri="http://schemas.openxmlformats.org/drawingml/2006/chart">
            <c:chart r:id="rId4"/>
          </a:graphicData>
        </a:graphic>
      </p:graphicFrame>
      <p:graphicFrame>
        <p:nvGraphicFramePr>
          <p:cNvPr id="274" name="Google Shape;274;p24"/>
          <p:cNvGraphicFramePr/>
          <p:nvPr/>
        </p:nvGraphicFramePr>
        <p:xfrm>
          <a:off x="6033844" y="2580184"/>
          <a:ext cx="5183188" cy="3684588"/>
        </p:xfrm>
        <a:graphic>
          <a:graphicData uri="http://schemas.openxmlformats.org/drawingml/2006/chart">
            <c:chart r:id="rId5"/>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278" name="Shape 278"/>
        <p:cNvGrpSpPr/>
        <p:nvPr/>
      </p:nvGrpSpPr>
      <p:grpSpPr>
        <a:xfrm>
          <a:off x="0" y="0"/>
          <a:ext cx="0" cy="0"/>
          <a:chOff x="0" y="0"/>
          <a:chExt cx="0" cy="0"/>
        </a:xfrm>
      </p:grpSpPr>
      <p:pic>
        <p:nvPicPr>
          <p:cNvPr descr="A picture containing grass, outdoor, nature, water&#10;&#10;Description automatically generated" id="279" name="Google Shape;279;p25"/>
          <p:cNvPicPr preferRelativeResize="0"/>
          <p:nvPr/>
        </p:nvPicPr>
        <p:blipFill rotWithShape="1">
          <a:blip r:embed="rId3">
            <a:alphaModFix/>
          </a:blip>
          <a:srcRect b="2110" l="0" r="0" t="3326"/>
          <a:stretch/>
        </p:blipFill>
        <p:spPr>
          <a:xfrm>
            <a:off x="-193638" y="9"/>
            <a:ext cx="12385635" cy="7138209"/>
          </a:xfrm>
          <a:prstGeom prst="rect">
            <a:avLst/>
          </a:prstGeom>
          <a:noFill/>
          <a:ln>
            <a:noFill/>
          </a:ln>
        </p:spPr>
      </p:pic>
      <p:sp>
        <p:nvSpPr>
          <p:cNvPr id="280" name="Google Shape;280;p25"/>
          <p:cNvSpPr txBox="1"/>
          <p:nvPr/>
        </p:nvSpPr>
        <p:spPr>
          <a:xfrm>
            <a:off x="3048838" y="6308209"/>
            <a:ext cx="609432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pic>
        <p:nvPicPr>
          <p:cNvPr descr="A blue and white logo&#10;&#10;Description automatically generated" id="281" name="Google Shape;281;p25"/>
          <p:cNvPicPr preferRelativeResize="0"/>
          <p:nvPr/>
        </p:nvPicPr>
        <p:blipFill rotWithShape="1">
          <a:blip r:embed="rId4">
            <a:alphaModFix/>
          </a:blip>
          <a:srcRect b="0" l="0" r="0" t="0"/>
          <a:stretch/>
        </p:blipFill>
        <p:spPr>
          <a:xfrm>
            <a:off x="10690698" y="49214"/>
            <a:ext cx="1391055" cy="675984"/>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5" name="Shape 285"/>
        <p:cNvGrpSpPr/>
        <p:nvPr/>
      </p:nvGrpSpPr>
      <p:grpSpPr>
        <a:xfrm>
          <a:off x="0" y="0"/>
          <a:ext cx="0" cy="0"/>
          <a:chOff x="0" y="0"/>
          <a:chExt cx="0" cy="0"/>
        </a:xfrm>
      </p:grpSpPr>
      <p:sp>
        <p:nvSpPr>
          <p:cNvPr id="286" name="Google Shape;286;p26"/>
          <p:cNvSpPr txBox="1"/>
          <p:nvPr>
            <p:ph type="title"/>
          </p:nvPr>
        </p:nvSpPr>
        <p:spPr>
          <a:xfrm>
            <a:off x="297822" y="5668402"/>
            <a:ext cx="7881535" cy="992068"/>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E" sz="3600">
                <a:solidFill>
                  <a:schemeClr val="dk1"/>
                </a:solidFill>
                <a:latin typeface="Calibri"/>
                <a:ea typeface="Calibri"/>
                <a:cs typeface="Calibri"/>
                <a:sym typeface="Calibri"/>
              </a:rPr>
              <a:t>Saturday 9</a:t>
            </a:r>
            <a:r>
              <a:rPr baseline="30000" lang="en-IE" sz="3600">
                <a:solidFill>
                  <a:schemeClr val="dk1"/>
                </a:solidFill>
                <a:latin typeface="Calibri"/>
                <a:ea typeface="Calibri"/>
                <a:cs typeface="Calibri"/>
                <a:sym typeface="Calibri"/>
              </a:rPr>
              <a:t>th</a:t>
            </a:r>
            <a:r>
              <a:rPr lang="en-IE" sz="3600">
                <a:solidFill>
                  <a:schemeClr val="dk1"/>
                </a:solidFill>
                <a:latin typeface="Calibri"/>
                <a:ea typeface="Calibri"/>
                <a:cs typeface="Calibri"/>
                <a:sym typeface="Calibri"/>
              </a:rPr>
              <a:t> Dec 2023 - Storm Elin</a:t>
            </a:r>
            <a:br>
              <a:rPr lang="en-IE" sz="3600">
                <a:solidFill>
                  <a:schemeClr val="dk1"/>
                </a:solidFill>
                <a:latin typeface="Calibri"/>
                <a:ea typeface="Calibri"/>
                <a:cs typeface="Calibri"/>
                <a:sym typeface="Calibri"/>
              </a:rPr>
            </a:br>
            <a:br>
              <a:rPr lang="en-IE" sz="3600">
                <a:solidFill>
                  <a:schemeClr val="dk1"/>
                </a:solidFill>
                <a:latin typeface="Calibri"/>
                <a:ea typeface="Calibri"/>
                <a:cs typeface="Calibri"/>
                <a:sym typeface="Calibri"/>
              </a:rPr>
            </a:br>
            <a:r>
              <a:rPr lang="en-IE" sz="3600">
                <a:solidFill>
                  <a:schemeClr val="dk1"/>
                </a:solidFill>
                <a:latin typeface="Calibri"/>
                <a:ea typeface="Calibri"/>
                <a:cs typeface="Calibri"/>
                <a:sym typeface="Calibri"/>
              </a:rPr>
              <a:t>26.4mm rain recorded @ Malin head</a:t>
            </a:r>
            <a:br>
              <a:rPr lang="en-IE" sz="3600">
                <a:solidFill>
                  <a:schemeClr val="dk1"/>
                </a:solidFill>
                <a:latin typeface="Calibri"/>
                <a:ea typeface="Calibri"/>
                <a:cs typeface="Calibri"/>
                <a:sym typeface="Calibri"/>
              </a:rPr>
            </a:br>
            <a:r>
              <a:rPr lang="en-IE" sz="3600">
                <a:solidFill>
                  <a:schemeClr val="dk1"/>
                </a:solidFill>
                <a:latin typeface="Calibri"/>
                <a:ea typeface="Calibri"/>
                <a:cs typeface="Calibri"/>
                <a:sym typeface="Calibri"/>
              </a:rPr>
              <a:t>Significant surface run off</a:t>
            </a:r>
            <a:endParaRPr/>
          </a:p>
        </p:txBody>
      </p:sp>
      <p:pic>
        <p:nvPicPr>
          <p:cNvPr descr="A river running through a grassy field&#10;&#10;Description automatically generated" id="287" name="Google Shape;287;p26"/>
          <p:cNvPicPr preferRelativeResize="0"/>
          <p:nvPr/>
        </p:nvPicPr>
        <p:blipFill rotWithShape="1">
          <a:blip r:embed="rId3">
            <a:alphaModFix/>
          </a:blip>
          <a:srcRect b="1" l="94" r="4214" t="0"/>
          <a:stretch/>
        </p:blipFill>
        <p:spPr>
          <a:xfrm>
            <a:off x="20" y="10"/>
            <a:ext cx="6095980" cy="4777732"/>
          </a:xfrm>
          <a:custGeom>
            <a:rect b="b" l="l" r="r" t="t"/>
            <a:pathLst>
              <a:path extrusionOk="0" h="4777742" w="6096000">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a:noFill/>
          <a:ln>
            <a:noFill/>
          </a:ln>
        </p:spPr>
      </p:pic>
      <p:pic>
        <p:nvPicPr>
          <p:cNvPr descr="A river flowing through a grassy field&#10;&#10;Description automatically generated" id="288" name="Google Shape;288;p26"/>
          <p:cNvPicPr preferRelativeResize="0"/>
          <p:nvPr/>
        </p:nvPicPr>
        <p:blipFill rotWithShape="1">
          <a:blip r:embed="rId4">
            <a:alphaModFix/>
          </a:blip>
          <a:srcRect b="18433" l="0" r="-2" t="16011"/>
          <a:stretch/>
        </p:blipFill>
        <p:spPr>
          <a:xfrm>
            <a:off x="6096000" y="15322"/>
            <a:ext cx="6096000" cy="5455552"/>
          </a:xfrm>
          <a:custGeom>
            <a:rect b="b" l="l" r="r" t="t"/>
            <a:pathLst>
              <a:path extrusionOk="0" h="5455552" w="6096000">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a:noFill/>
          <a:ln>
            <a:noFill/>
          </a:ln>
        </p:spPr>
      </p:pic>
      <p:pic>
        <p:nvPicPr>
          <p:cNvPr descr="A blue and white logo&#10;&#10;Description automatically generated" id="289" name="Google Shape;289;p26"/>
          <p:cNvPicPr preferRelativeResize="0"/>
          <p:nvPr/>
        </p:nvPicPr>
        <p:blipFill rotWithShape="1">
          <a:blip r:embed="rId5">
            <a:alphaModFix/>
          </a:blip>
          <a:srcRect b="0" l="0" r="0" t="0"/>
          <a:stretch/>
        </p:blipFill>
        <p:spPr>
          <a:xfrm>
            <a:off x="10690698" y="49214"/>
            <a:ext cx="1391055" cy="67598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293" name="Shape 293"/>
        <p:cNvGrpSpPr/>
        <p:nvPr/>
      </p:nvGrpSpPr>
      <p:grpSpPr>
        <a:xfrm>
          <a:off x="0" y="0"/>
          <a:ext cx="0" cy="0"/>
          <a:chOff x="0" y="0"/>
          <a:chExt cx="0" cy="0"/>
        </a:xfrm>
      </p:grpSpPr>
      <p:sp>
        <p:nvSpPr>
          <p:cNvPr id="294" name="Google Shape;294;p27"/>
          <p:cNvSpPr txBox="1"/>
          <p:nvPr>
            <p:ph type="title"/>
          </p:nvPr>
        </p:nvSpPr>
        <p:spPr>
          <a:xfrm>
            <a:off x="855735" y="548640"/>
            <a:ext cx="9543405" cy="11887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400"/>
              <a:buFont typeface="Calibri"/>
              <a:buNone/>
            </a:pPr>
            <a:r>
              <a:rPr lang="en-IE">
                <a:solidFill>
                  <a:srgbClr val="262626"/>
                </a:solidFill>
              </a:rPr>
              <a:t>Benefits</a:t>
            </a:r>
            <a:endParaRPr>
              <a:solidFill>
                <a:srgbClr val="262626"/>
              </a:solidFill>
            </a:endParaRPr>
          </a:p>
        </p:txBody>
      </p:sp>
      <p:sp>
        <p:nvSpPr>
          <p:cNvPr id="295" name="Google Shape;295;p27"/>
          <p:cNvSpPr txBox="1"/>
          <p:nvPr>
            <p:ph idx="1" type="body"/>
          </p:nvPr>
        </p:nvSpPr>
        <p:spPr>
          <a:xfrm>
            <a:off x="855735" y="1464565"/>
            <a:ext cx="5053003" cy="4965417"/>
          </a:xfrm>
          <a:prstGeom prst="rect">
            <a:avLst/>
          </a:prstGeom>
          <a:noFill/>
          <a:ln>
            <a:noFill/>
          </a:ln>
        </p:spPr>
        <p:txBody>
          <a:bodyPr anchorCtr="0" anchor="ctr" bIns="45700" lIns="91425" spcFirstLastPara="1" rIns="91425" wrap="square" tIns="45700">
            <a:normAutofit fontScale="55000" lnSpcReduction="20000"/>
          </a:bodyPr>
          <a:lstStyle/>
          <a:p>
            <a:pPr indent="0" lvl="0" marL="0" rtl="0" algn="l">
              <a:lnSpc>
                <a:spcPct val="90000"/>
              </a:lnSpc>
              <a:spcBef>
                <a:spcPts val="0"/>
              </a:spcBef>
              <a:spcAft>
                <a:spcPts val="0"/>
              </a:spcAft>
              <a:buClr>
                <a:srgbClr val="262626"/>
              </a:buClr>
              <a:buSzPct val="100000"/>
              <a:buNone/>
            </a:pPr>
            <a:r>
              <a:rPr lang="en-IE" sz="3400">
                <a:solidFill>
                  <a:srgbClr val="262626"/>
                </a:solidFill>
              </a:rPr>
              <a:t>Project has been more than a ‘demo’. </a:t>
            </a:r>
            <a:endParaRPr/>
          </a:p>
          <a:p>
            <a:pPr indent="0" lvl="0" marL="0" rtl="0" algn="l">
              <a:lnSpc>
                <a:spcPct val="90000"/>
              </a:lnSpc>
              <a:spcBef>
                <a:spcPts val="1000"/>
              </a:spcBef>
              <a:spcAft>
                <a:spcPts val="0"/>
              </a:spcAft>
              <a:buClr>
                <a:schemeClr val="dk1"/>
              </a:buClr>
              <a:buSzPct val="100000"/>
              <a:buNone/>
            </a:pPr>
            <a:r>
              <a:t/>
            </a:r>
            <a:endParaRPr sz="5000">
              <a:solidFill>
                <a:srgbClr val="262626"/>
              </a:solidFill>
            </a:endParaRPr>
          </a:p>
          <a:p>
            <a:pPr indent="-228600" lvl="0" marL="228600" rtl="0" algn="l">
              <a:lnSpc>
                <a:spcPct val="120000"/>
              </a:lnSpc>
              <a:spcBef>
                <a:spcPts val="1000"/>
              </a:spcBef>
              <a:spcAft>
                <a:spcPts val="0"/>
              </a:spcAft>
              <a:buClr>
                <a:srgbClr val="262626"/>
              </a:buClr>
              <a:buSzPct val="100000"/>
              <a:buChar char="•"/>
            </a:pPr>
            <a:r>
              <a:rPr lang="en-IE" sz="3200">
                <a:solidFill>
                  <a:srgbClr val="262626"/>
                </a:solidFill>
              </a:rPr>
              <a:t>Pilot site for Ireland. More sites needed around Ireland. Large number of visitors to site, particularly agency staff.</a:t>
            </a:r>
            <a:endParaRPr/>
          </a:p>
          <a:p>
            <a:pPr indent="-228600" lvl="0" marL="228600" rtl="0" algn="l">
              <a:lnSpc>
                <a:spcPct val="120000"/>
              </a:lnSpc>
              <a:spcBef>
                <a:spcPts val="1000"/>
              </a:spcBef>
              <a:spcAft>
                <a:spcPts val="0"/>
              </a:spcAft>
              <a:buClr>
                <a:srgbClr val="262626"/>
              </a:buClr>
              <a:buSzPct val="100000"/>
              <a:buChar char="•"/>
            </a:pPr>
            <a:r>
              <a:rPr lang="en-IE" sz="3200">
                <a:solidFill>
                  <a:srgbClr val="262626"/>
                </a:solidFill>
              </a:rPr>
              <a:t>Site is useful for learning about long term durability of NFM measures, co-benefits and impacts, construction methods, landowner engagement and permissions.</a:t>
            </a:r>
            <a:endParaRPr/>
          </a:p>
          <a:p>
            <a:pPr indent="-228600" lvl="0" marL="228600" rtl="0" algn="l">
              <a:lnSpc>
                <a:spcPct val="120000"/>
              </a:lnSpc>
              <a:spcBef>
                <a:spcPts val="1000"/>
              </a:spcBef>
              <a:spcAft>
                <a:spcPts val="0"/>
              </a:spcAft>
              <a:buClr>
                <a:srgbClr val="262626"/>
              </a:buClr>
              <a:buSzPct val="100000"/>
              <a:buChar char="•"/>
            </a:pPr>
            <a:r>
              <a:rPr lang="en-IE" sz="3200">
                <a:solidFill>
                  <a:srgbClr val="262626"/>
                </a:solidFill>
              </a:rPr>
              <a:t>Reassurance to community - Possibly benefitting the community for real flood control. </a:t>
            </a:r>
            <a:r>
              <a:rPr lang="en-IE" sz="3200"/>
              <a:t>Downstream of the dams there has been no recorded flooding in housing estate. However, number of significant streams that could contribute to flooding in the area.</a:t>
            </a:r>
            <a:endParaRPr sz="3200">
              <a:solidFill>
                <a:srgbClr val="262626"/>
              </a:solidFill>
            </a:endParaRPr>
          </a:p>
        </p:txBody>
      </p:sp>
      <p:pic>
        <p:nvPicPr>
          <p:cNvPr descr="A blue and white logo&#10;&#10;Description automatically generated" id="296" name="Google Shape;296;p27"/>
          <p:cNvPicPr preferRelativeResize="0"/>
          <p:nvPr/>
        </p:nvPicPr>
        <p:blipFill rotWithShape="1">
          <a:blip r:embed="rId3">
            <a:alphaModFix/>
          </a:blip>
          <a:srcRect b="0" l="0" r="0" t="0"/>
          <a:stretch/>
        </p:blipFill>
        <p:spPr>
          <a:xfrm>
            <a:off x="10690698" y="49214"/>
            <a:ext cx="1391055" cy="675984"/>
          </a:xfrm>
          <a:prstGeom prst="rect">
            <a:avLst/>
          </a:prstGeom>
          <a:noFill/>
          <a:ln>
            <a:noFill/>
          </a:ln>
        </p:spPr>
      </p:pic>
      <p:pic>
        <p:nvPicPr>
          <p:cNvPr id="297" name="Google Shape;297;p27"/>
          <p:cNvPicPr preferRelativeResize="0"/>
          <p:nvPr/>
        </p:nvPicPr>
        <p:blipFill rotWithShape="1">
          <a:blip r:embed="rId4">
            <a:alphaModFix/>
          </a:blip>
          <a:srcRect b="0" l="0" r="0" t="0"/>
          <a:stretch/>
        </p:blipFill>
        <p:spPr>
          <a:xfrm>
            <a:off x="6274339" y="1829553"/>
            <a:ext cx="5623641" cy="337418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Challenges</a:t>
            </a:r>
            <a:endParaRPr/>
          </a:p>
        </p:txBody>
      </p:sp>
      <p:sp>
        <p:nvSpPr>
          <p:cNvPr id="303" name="Google Shape;303;p28"/>
          <p:cNvSpPr txBox="1"/>
          <p:nvPr/>
        </p:nvSpPr>
        <p:spPr>
          <a:xfrm>
            <a:off x="1042662" y="1690688"/>
            <a:ext cx="10106675" cy="3785652"/>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Slow progress in early 2021 – Impeded by Covid restrictions</a:t>
            </a:r>
            <a:endParaRPr b="0" i="0" sz="1400" u="none" cap="none" strike="noStrike">
              <a:solidFill>
                <a:srgbClr val="000000"/>
              </a:solidFill>
              <a:latin typeface="Arial"/>
              <a:ea typeface="Arial"/>
              <a:cs typeface="Arial"/>
              <a:sym typeface="Arial"/>
            </a:endParaRPr>
          </a:p>
          <a:p>
            <a:pPr indent="-190500" lvl="0" marL="34290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Lack of awareness of how leaky dam works. Difficult concepts to explain and require traditionally held beliefs to be challenged.</a:t>
            </a:r>
            <a:endParaRPr b="0" i="0" sz="1400" u="none" cap="none" strike="noStrike">
              <a:solidFill>
                <a:srgbClr val="000000"/>
              </a:solidFill>
              <a:latin typeface="Arial"/>
              <a:ea typeface="Arial"/>
              <a:cs typeface="Arial"/>
              <a:sym typeface="Arial"/>
            </a:endParaRPr>
          </a:p>
          <a:p>
            <a:pPr indent="-190500" lvl="0" marL="34290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Need to work sensitively with community and environment, avoid sediment release into streams and avoid damage to farmland</a:t>
            </a:r>
            <a:endParaRPr b="0" i="0" sz="1400" u="none" cap="none" strike="noStrike">
              <a:solidFill>
                <a:srgbClr val="000000"/>
              </a:solidFill>
              <a:latin typeface="Arial"/>
              <a:ea typeface="Arial"/>
              <a:cs typeface="Arial"/>
              <a:sym typeface="Arial"/>
            </a:endParaRPr>
          </a:p>
          <a:p>
            <a:pPr indent="-190500" lvl="0" marL="342900" marR="0" rtl="0" algn="l">
              <a:lnSpc>
                <a:spcPct val="100000"/>
              </a:lnSpc>
              <a:spcBef>
                <a:spcPts val="0"/>
              </a:spcBef>
              <a:spcAft>
                <a:spcPts val="0"/>
              </a:spcAft>
              <a:buClr>
                <a:schemeClr val="dk1"/>
              </a:buClr>
              <a:buSzPts val="2400"/>
              <a:buFont typeface="Arial"/>
              <a:buNone/>
            </a:pPr>
            <a:r>
              <a:t/>
            </a:r>
            <a:endParaRPr b="0" i="0" sz="2400" u="none" cap="none" strike="noStrike">
              <a:solidFill>
                <a:schemeClr val="dk1"/>
              </a:solidFill>
              <a:latin typeface="Calibri"/>
              <a:ea typeface="Calibri"/>
              <a:cs typeface="Calibri"/>
              <a:sym typeface="Calibri"/>
            </a:endParaRPr>
          </a:p>
          <a:p>
            <a:pPr indent="-342900" lvl="0" marL="3429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Lack of tree cover on Inishowen rivers means few opportunities for natural dams.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307" name="Shape 307"/>
        <p:cNvGrpSpPr/>
        <p:nvPr/>
      </p:nvGrpSpPr>
      <p:grpSpPr>
        <a:xfrm>
          <a:off x="0" y="0"/>
          <a:ext cx="0" cy="0"/>
          <a:chOff x="0" y="0"/>
          <a:chExt cx="0" cy="0"/>
        </a:xfrm>
      </p:grpSpPr>
      <p:sp>
        <p:nvSpPr>
          <p:cNvPr id="308" name="Google Shape;308;p29"/>
          <p:cNvSpPr txBox="1"/>
          <p:nvPr>
            <p:ph type="title"/>
          </p:nvPr>
        </p:nvSpPr>
        <p:spPr>
          <a:xfrm>
            <a:off x="773243" y="509311"/>
            <a:ext cx="9543405" cy="118872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262626"/>
              </a:buClr>
              <a:buSzPts val="4400"/>
              <a:buFont typeface="Calibri"/>
              <a:buNone/>
            </a:pPr>
            <a:r>
              <a:rPr lang="en-IE">
                <a:solidFill>
                  <a:srgbClr val="262626"/>
                </a:solidFill>
              </a:rPr>
              <a:t>Challenges</a:t>
            </a:r>
            <a:endParaRPr>
              <a:solidFill>
                <a:srgbClr val="262626"/>
              </a:solidFill>
            </a:endParaRPr>
          </a:p>
        </p:txBody>
      </p:sp>
      <p:sp>
        <p:nvSpPr>
          <p:cNvPr id="309" name="Google Shape;309;p29"/>
          <p:cNvSpPr txBox="1"/>
          <p:nvPr>
            <p:ph idx="1" type="body"/>
          </p:nvPr>
        </p:nvSpPr>
        <p:spPr>
          <a:xfrm>
            <a:off x="943873" y="1858323"/>
            <a:ext cx="5197411" cy="4727302"/>
          </a:xfrm>
          <a:prstGeom prst="rect">
            <a:avLst/>
          </a:prstGeom>
          <a:noFill/>
          <a:ln>
            <a:noFill/>
          </a:ln>
        </p:spPr>
        <p:txBody>
          <a:bodyPr anchorCtr="0" anchor="ctr" bIns="45700" lIns="91425" spcFirstLastPara="1" rIns="91425" wrap="square" tIns="45700">
            <a:normAutofit lnSpcReduction="10000"/>
          </a:bodyPr>
          <a:lstStyle/>
          <a:p>
            <a:pPr indent="-228600" lvl="0" marL="228600" rtl="0" algn="l">
              <a:lnSpc>
                <a:spcPct val="90000"/>
              </a:lnSpc>
              <a:spcBef>
                <a:spcPts val="0"/>
              </a:spcBef>
              <a:spcAft>
                <a:spcPts val="0"/>
              </a:spcAft>
              <a:buClr>
                <a:srgbClr val="262626"/>
              </a:buClr>
              <a:buSzPts val="2400"/>
              <a:buChar char="•"/>
            </a:pPr>
            <a:r>
              <a:rPr lang="en-IE" sz="2400">
                <a:solidFill>
                  <a:srgbClr val="262626"/>
                </a:solidFill>
              </a:rPr>
              <a:t>Instrumentation challenges</a:t>
            </a:r>
            <a:endParaRPr/>
          </a:p>
          <a:p>
            <a:pPr indent="-228600" lvl="1" marL="685800" rtl="0" algn="l">
              <a:lnSpc>
                <a:spcPct val="90000"/>
              </a:lnSpc>
              <a:spcBef>
                <a:spcPts val="500"/>
              </a:spcBef>
              <a:spcAft>
                <a:spcPts val="0"/>
              </a:spcAft>
              <a:buClr>
                <a:srgbClr val="262626"/>
              </a:buClr>
              <a:buSzPts val="2000"/>
              <a:buChar char="•"/>
            </a:pPr>
            <a:r>
              <a:rPr lang="en-IE" sz="2000">
                <a:solidFill>
                  <a:srgbClr val="262626"/>
                </a:solidFill>
              </a:rPr>
              <a:t>Gauges tempermental</a:t>
            </a:r>
            <a:endParaRPr sz="2000">
              <a:solidFill>
                <a:srgbClr val="262626"/>
              </a:solidFill>
            </a:endParaRPr>
          </a:p>
          <a:p>
            <a:pPr indent="-228600" lvl="1" marL="685800" rtl="0" algn="l">
              <a:lnSpc>
                <a:spcPct val="90000"/>
              </a:lnSpc>
              <a:spcBef>
                <a:spcPts val="500"/>
              </a:spcBef>
              <a:spcAft>
                <a:spcPts val="0"/>
              </a:spcAft>
              <a:buClr>
                <a:srgbClr val="262626"/>
              </a:buClr>
              <a:buSzPts val="2000"/>
              <a:buChar char="•"/>
            </a:pPr>
            <a:r>
              <a:rPr lang="en-IE" sz="2000">
                <a:solidFill>
                  <a:srgbClr val="262626"/>
                </a:solidFill>
              </a:rPr>
              <a:t>Cost of running / repairing</a:t>
            </a:r>
            <a:endParaRPr/>
          </a:p>
          <a:p>
            <a:pPr indent="-228600" lvl="1" marL="685800" rtl="0" algn="l">
              <a:lnSpc>
                <a:spcPct val="90000"/>
              </a:lnSpc>
              <a:spcBef>
                <a:spcPts val="500"/>
              </a:spcBef>
              <a:spcAft>
                <a:spcPts val="0"/>
              </a:spcAft>
              <a:buClr>
                <a:srgbClr val="262626"/>
              </a:buClr>
              <a:buSzPts val="2000"/>
              <a:buChar char="•"/>
            </a:pPr>
            <a:r>
              <a:rPr lang="en-IE" sz="2000">
                <a:solidFill>
                  <a:srgbClr val="262626"/>
                </a:solidFill>
              </a:rPr>
              <a:t>Keeping calibrated correctly </a:t>
            </a:r>
            <a:br>
              <a:rPr lang="en-IE" sz="2000">
                <a:solidFill>
                  <a:srgbClr val="262626"/>
                </a:solidFill>
              </a:rPr>
            </a:br>
            <a:endParaRPr sz="2000">
              <a:solidFill>
                <a:srgbClr val="262626"/>
              </a:solidFill>
            </a:endParaRPr>
          </a:p>
          <a:p>
            <a:pPr indent="-228600" lvl="0" marL="228600" rtl="0" algn="l">
              <a:lnSpc>
                <a:spcPct val="90000"/>
              </a:lnSpc>
              <a:spcBef>
                <a:spcPts val="1000"/>
              </a:spcBef>
              <a:spcAft>
                <a:spcPts val="0"/>
              </a:spcAft>
              <a:buClr>
                <a:srgbClr val="262626"/>
              </a:buClr>
              <a:buSzPts val="2400"/>
              <a:buChar char="•"/>
            </a:pPr>
            <a:r>
              <a:rPr lang="en-IE" sz="2400">
                <a:solidFill>
                  <a:srgbClr val="262626"/>
                </a:solidFill>
              </a:rPr>
              <a:t>Funding for monitoring</a:t>
            </a:r>
            <a:endParaRPr/>
          </a:p>
          <a:p>
            <a:pPr indent="-228600" lvl="1" marL="685800" rtl="0" algn="l">
              <a:lnSpc>
                <a:spcPct val="90000"/>
              </a:lnSpc>
              <a:spcBef>
                <a:spcPts val="500"/>
              </a:spcBef>
              <a:spcAft>
                <a:spcPts val="0"/>
              </a:spcAft>
              <a:buClr>
                <a:srgbClr val="262626"/>
              </a:buClr>
              <a:buSzPts val="2000"/>
              <a:buChar char="•"/>
            </a:pPr>
            <a:r>
              <a:rPr lang="en-IE" sz="2000">
                <a:solidFill>
                  <a:srgbClr val="262626"/>
                </a:solidFill>
              </a:rPr>
              <a:t>Staff resource of 2-3 days to check all dams</a:t>
            </a:r>
            <a:endParaRPr/>
          </a:p>
          <a:p>
            <a:pPr indent="-228600" lvl="1" marL="685800" rtl="0" algn="l">
              <a:lnSpc>
                <a:spcPct val="90000"/>
              </a:lnSpc>
              <a:spcBef>
                <a:spcPts val="500"/>
              </a:spcBef>
              <a:spcAft>
                <a:spcPts val="0"/>
              </a:spcAft>
              <a:buClr>
                <a:srgbClr val="262626"/>
              </a:buClr>
              <a:buSzPts val="2000"/>
              <a:buChar char="•"/>
            </a:pPr>
            <a:r>
              <a:rPr lang="en-IE" sz="2000">
                <a:solidFill>
                  <a:srgbClr val="262626"/>
                </a:solidFill>
              </a:rPr>
              <a:t>Data analysis expertise and time resource for report writing</a:t>
            </a:r>
            <a:endParaRPr/>
          </a:p>
          <a:p>
            <a:pPr indent="-228600" lvl="1" marL="685800" rtl="0" algn="l">
              <a:lnSpc>
                <a:spcPct val="90000"/>
              </a:lnSpc>
              <a:spcBef>
                <a:spcPts val="500"/>
              </a:spcBef>
              <a:spcAft>
                <a:spcPts val="0"/>
              </a:spcAft>
              <a:buClr>
                <a:srgbClr val="262626"/>
              </a:buClr>
              <a:buSzPts val="2000"/>
              <a:buChar char="•"/>
            </a:pPr>
            <a:r>
              <a:rPr lang="en-IE" sz="2000">
                <a:solidFill>
                  <a:srgbClr val="262626"/>
                </a:solidFill>
              </a:rPr>
              <a:t>Highlights issue of short-term funding</a:t>
            </a:r>
            <a:br>
              <a:rPr lang="en-IE" sz="2000">
                <a:solidFill>
                  <a:srgbClr val="262626"/>
                </a:solidFill>
              </a:rPr>
            </a:br>
            <a:endParaRPr sz="2000">
              <a:solidFill>
                <a:srgbClr val="262626"/>
              </a:solidFill>
            </a:endParaRPr>
          </a:p>
          <a:p>
            <a:pPr indent="-228600" lvl="0" marL="228600" rtl="0" algn="l">
              <a:lnSpc>
                <a:spcPct val="90000"/>
              </a:lnSpc>
              <a:spcBef>
                <a:spcPts val="1000"/>
              </a:spcBef>
              <a:spcAft>
                <a:spcPts val="0"/>
              </a:spcAft>
              <a:buClr>
                <a:srgbClr val="637D9C"/>
              </a:buClr>
              <a:buSzPts val="2400"/>
              <a:buChar char="•"/>
            </a:pPr>
            <a:r>
              <a:rPr lang="en-IE" sz="2400">
                <a:solidFill>
                  <a:srgbClr val="637D9C"/>
                </a:solidFill>
              </a:rPr>
              <a:t>Quantifying the effectiveness of natural flood management measures</a:t>
            </a:r>
            <a:endParaRPr/>
          </a:p>
          <a:p>
            <a:pPr indent="-101600" lvl="0" marL="228600" rtl="0" algn="l">
              <a:lnSpc>
                <a:spcPct val="90000"/>
              </a:lnSpc>
              <a:spcBef>
                <a:spcPts val="1000"/>
              </a:spcBef>
              <a:spcAft>
                <a:spcPts val="0"/>
              </a:spcAft>
              <a:buClr>
                <a:schemeClr val="dk1"/>
              </a:buClr>
              <a:buSzPts val="2000"/>
              <a:buNone/>
            </a:pPr>
            <a:r>
              <a:t/>
            </a:r>
            <a:endParaRPr sz="2000">
              <a:solidFill>
                <a:srgbClr val="262626"/>
              </a:solidFill>
            </a:endParaRPr>
          </a:p>
        </p:txBody>
      </p:sp>
      <p:pic>
        <p:nvPicPr>
          <p:cNvPr descr="A blue and white logo&#10;&#10;Description automatically generated" id="310" name="Google Shape;310;p29"/>
          <p:cNvPicPr preferRelativeResize="0"/>
          <p:nvPr/>
        </p:nvPicPr>
        <p:blipFill rotWithShape="1">
          <a:blip r:embed="rId3">
            <a:alphaModFix/>
          </a:blip>
          <a:srcRect b="0" l="0" r="0" t="0"/>
          <a:stretch/>
        </p:blipFill>
        <p:spPr>
          <a:xfrm>
            <a:off x="10690698" y="49214"/>
            <a:ext cx="1391055" cy="675984"/>
          </a:xfrm>
          <a:prstGeom prst="rect">
            <a:avLst/>
          </a:prstGeom>
          <a:noFill/>
          <a:ln>
            <a:noFill/>
          </a:ln>
        </p:spPr>
      </p:pic>
      <p:pic>
        <p:nvPicPr>
          <p:cNvPr id="311" name="Google Shape;311;p29"/>
          <p:cNvPicPr preferRelativeResize="0"/>
          <p:nvPr/>
        </p:nvPicPr>
        <p:blipFill rotWithShape="1">
          <a:blip r:embed="rId4">
            <a:alphaModFix/>
          </a:blip>
          <a:srcRect b="0" l="0" r="0" t="0"/>
          <a:stretch/>
        </p:blipFill>
        <p:spPr>
          <a:xfrm>
            <a:off x="6264614" y="1261907"/>
            <a:ext cx="5450006" cy="480721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3"/>
          <p:cNvSpPr txBox="1"/>
          <p:nvPr>
            <p:ph type="title"/>
          </p:nvPr>
        </p:nvSpPr>
        <p:spPr>
          <a:xfrm>
            <a:off x="3329856" y="288595"/>
            <a:ext cx="5362688"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Volunteer Programme</a:t>
            </a:r>
            <a:endParaRPr/>
          </a:p>
        </p:txBody>
      </p:sp>
      <p:sp>
        <p:nvSpPr>
          <p:cNvPr id="61" name="Google Shape;61;p3"/>
          <p:cNvSpPr/>
          <p:nvPr/>
        </p:nvSpPr>
        <p:spPr>
          <a:xfrm>
            <a:off x="9055371" y="653049"/>
            <a:ext cx="1950049" cy="1922219"/>
          </a:xfrm>
          <a:prstGeom prst="ellipse">
            <a:avLst/>
          </a:prstGeom>
          <a:solidFill>
            <a:srgbClr val="407D80">
              <a:alpha val="81960"/>
            </a:srgbClr>
          </a:solidFill>
          <a:ln cap="flat" cmpd="sng" w="76200">
            <a:solidFill>
              <a:srgbClr val="B3C6E7"/>
            </a:solidFill>
            <a:prstDash val="solid"/>
            <a:miter lim="8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 name="Google Shape;62;p3"/>
          <p:cNvSpPr txBox="1"/>
          <p:nvPr/>
        </p:nvSpPr>
        <p:spPr>
          <a:xfrm>
            <a:off x="9383109" y="993809"/>
            <a:ext cx="1259484" cy="1200329"/>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IE" sz="1800" u="none" cap="none" strike="noStrike">
                <a:solidFill>
                  <a:schemeClr val="lt1"/>
                </a:solidFill>
                <a:latin typeface="Calibri"/>
                <a:ea typeface="Calibri"/>
                <a:cs typeface="Calibri"/>
                <a:sym typeface="Calibri"/>
              </a:rPr>
              <a:t>BUILD CAPACITY TO DELIVER</a:t>
            </a:r>
            <a:endParaRPr b="0" i="0" sz="1400" u="none" cap="none" strike="noStrike">
              <a:solidFill>
                <a:srgbClr val="000000"/>
              </a:solidFill>
              <a:latin typeface="Arial"/>
              <a:ea typeface="Arial"/>
              <a:cs typeface="Arial"/>
              <a:sym typeface="Arial"/>
            </a:endParaRPr>
          </a:p>
        </p:txBody>
      </p:sp>
      <p:pic>
        <p:nvPicPr>
          <p:cNvPr id="63" name="Google Shape;63;p3"/>
          <p:cNvPicPr preferRelativeResize="0"/>
          <p:nvPr/>
        </p:nvPicPr>
        <p:blipFill rotWithShape="1">
          <a:blip r:embed="rId3">
            <a:alphaModFix/>
          </a:blip>
          <a:srcRect b="0" l="0" r="0" t="0"/>
          <a:stretch/>
        </p:blipFill>
        <p:spPr>
          <a:xfrm>
            <a:off x="912258" y="258842"/>
            <a:ext cx="2054771" cy="2082168"/>
          </a:xfrm>
          <a:prstGeom prst="rect">
            <a:avLst/>
          </a:prstGeom>
          <a:noFill/>
          <a:ln>
            <a:noFill/>
          </a:ln>
        </p:spPr>
      </p:pic>
      <p:pic>
        <p:nvPicPr>
          <p:cNvPr descr="A group of people outside&#10;&#10;Description automatically generated with medium confidence" id="64" name="Google Shape;64;p3"/>
          <p:cNvPicPr preferRelativeResize="0"/>
          <p:nvPr/>
        </p:nvPicPr>
        <p:blipFill rotWithShape="1">
          <a:blip r:embed="rId4">
            <a:alphaModFix/>
          </a:blip>
          <a:srcRect b="0" l="0" r="0" t="0"/>
          <a:stretch/>
        </p:blipFill>
        <p:spPr>
          <a:xfrm>
            <a:off x="825826" y="2898541"/>
            <a:ext cx="3278539" cy="2458905"/>
          </a:xfrm>
          <a:prstGeom prst="rect">
            <a:avLst/>
          </a:prstGeom>
          <a:noFill/>
          <a:ln cap="flat" cmpd="sng" w="12700">
            <a:solidFill>
              <a:schemeClr val="dk1"/>
            </a:solidFill>
            <a:prstDash val="solid"/>
            <a:round/>
            <a:headEnd len="sm" w="sm" type="none"/>
            <a:tailEnd len="sm" w="sm" type="none"/>
          </a:ln>
        </p:spPr>
      </p:pic>
      <p:pic>
        <p:nvPicPr>
          <p:cNvPr id="65" name="Google Shape;65;p3"/>
          <p:cNvPicPr preferRelativeResize="0"/>
          <p:nvPr/>
        </p:nvPicPr>
        <p:blipFill rotWithShape="1">
          <a:blip r:embed="rId5">
            <a:alphaModFix/>
          </a:blip>
          <a:srcRect b="0" l="0" r="0" t="0"/>
          <a:stretch/>
        </p:blipFill>
        <p:spPr>
          <a:xfrm>
            <a:off x="8218811" y="2898541"/>
            <a:ext cx="3577997" cy="2458906"/>
          </a:xfrm>
          <a:prstGeom prst="rect">
            <a:avLst/>
          </a:prstGeom>
          <a:noFill/>
          <a:ln cap="flat" cmpd="sng" w="9525">
            <a:solidFill>
              <a:schemeClr val="dk1"/>
            </a:solidFill>
            <a:prstDash val="solid"/>
            <a:round/>
            <a:headEnd len="sm" w="sm" type="none"/>
            <a:tailEnd len="sm" w="sm" type="none"/>
          </a:ln>
        </p:spPr>
      </p:pic>
      <p:pic>
        <p:nvPicPr>
          <p:cNvPr id="66" name="Google Shape;66;p3"/>
          <p:cNvPicPr preferRelativeResize="0"/>
          <p:nvPr/>
        </p:nvPicPr>
        <p:blipFill rotWithShape="1">
          <a:blip r:embed="rId6">
            <a:alphaModFix/>
          </a:blip>
          <a:srcRect b="0" l="0" r="0" t="0"/>
          <a:stretch/>
        </p:blipFill>
        <p:spPr>
          <a:xfrm>
            <a:off x="4376686" y="1532136"/>
            <a:ext cx="3577997" cy="5240074"/>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Future Projects &amp; Funding</a:t>
            </a:r>
            <a:endParaRPr/>
          </a:p>
        </p:txBody>
      </p:sp>
      <p:sp>
        <p:nvSpPr>
          <p:cNvPr id="317" name="Google Shape;317;p30"/>
          <p:cNvSpPr txBox="1"/>
          <p:nvPr/>
        </p:nvSpPr>
        <p:spPr>
          <a:xfrm>
            <a:off x="930587" y="1466588"/>
            <a:ext cx="8081700" cy="41559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Applications made for additional funding:</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Interreg NWE Buffer+ Project – successful application with All Ireland Rivers Trust. Created demo site in Glenveagh National Park.</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Partnering on PeacePlus project on Nature-based Solutions (water quality and community engagement focus) with Lough Neagh Partnership.</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Nature-Based Solutions Community Support Officer – supporting community groups to plan and deliver NbS funded by Heritage Council. </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Encouraging take-up by farmers through ACRES &amp; FFW.</a:t>
            </a:r>
            <a:endParaRPr b="0" i="0" sz="1400" u="none" cap="none" strike="noStrike">
              <a:solidFill>
                <a:srgbClr val="000000"/>
              </a:solidFill>
              <a:latin typeface="Arial"/>
              <a:ea typeface="Arial"/>
              <a:cs typeface="Arial"/>
              <a:sym typeface="Arial"/>
            </a:endParaRPr>
          </a:p>
        </p:txBody>
      </p:sp>
      <p:pic>
        <p:nvPicPr>
          <p:cNvPr id="318" name="Google Shape;318;p30"/>
          <p:cNvPicPr preferRelativeResize="0"/>
          <p:nvPr/>
        </p:nvPicPr>
        <p:blipFill rotWithShape="1">
          <a:blip r:embed="rId3">
            <a:alphaModFix/>
          </a:blip>
          <a:srcRect b="0" l="0" r="0" t="0"/>
          <a:stretch/>
        </p:blipFill>
        <p:spPr>
          <a:xfrm>
            <a:off x="9369607" y="941270"/>
            <a:ext cx="2065950" cy="3888848"/>
          </a:xfrm>
          <a:prstGeom prst="rect">
            <a:avLst/>
          </a:prstGeom>
          <a:noFill/>
          <a:ln cap="flat" cmpd="sng" w="9525">
            <a:solidFill>
              <a:schemeClr val="dk1"/>
            </a:solidFill>
            <a:prstDash val="solid"/>
            <a:round/>
            <a:headEnd len="sm" w="sm" type="none"/>
            <a:tailEnd len="sm" w="sm" type="none"/>
          </a:ln>
        </p:spPr>
      </p:pic>
      <p:sp>
        <p:nvSpPr>
          <p:cNvPr id="319" name="Google Shape;319;p30"/>
          <p:cNvSpPr txBox="1"/>
          <p:nvPr/>
        </p:nvSpPr>
        <p:spPr>
          <a:xfrm>
            <a:off x="8470542" y="4830118"/>
            <a:ext cx="3632968" cy="923330"/>
          </a:xfrm>
          <a:prstGeom prst="rect">
            <a:avLst/>
          </a:prstGeom>
          <a:noFill/>
          <a:ln>
            <a:noFill/>
          </a:ln>
        </p:spPr>
        <p:txBody>
          <a:bodyPr anchorCtr="0" anchor="t" bIns="45700" lIns="91425" spcFirstLastPara="1" rIns="91425" wrap="square" tIns="45700">
            <a:spAutoFit/>
          </a:bodyPr>
          <a:lstStyle/>
          <a:p>
            <a:pPr indent="0" lvl="1" marL="457200" marR="0" rtl="0" algn="ctr">
              <a:lnSpc>
                <a:spcPct val="100000"/>
              </a:lnSpc>
              <a:spcBef>
                <a:spcPts val="0"/>
              </a:spcBef>
              <a:spcAft>
                <a:spcPts val="0"/>
              </a:spcAft>
              <a:buClr>
                <a:srgbClr val="000000"/>
              </a:buClr>
              <a:buSzPts val="1800"/>
              <a:buFont typeface="Arial"/>
              <a:buNone/>
            </a:pPr>
            <a:r>
              <a:rPr b="0" i="0" lang="en-IE" sz="1800" u="none" cap="none" strike="noStrike">
                <a:solidFill>
                  <a:srgbClr val="385623"/>
                </a:solidFill>
                <a:latin typeface="Calibri"/>
                <a:ea typeface="Calibri"/>
                <a:cs typeface="Calibri"/>
                <a:sym typeface="Calibri"/>
              </a:rPr>
              <a:t>Micheala Gallagher</a:t>
            </a:r>
            <a:br>
              <a:rPr b="0" i="0" lang="en-IE" sz="1800" u="none" cap="none" strike="noStrike">
                <a:solidFill>
                  <a:srgbClr val="385623"/>
                </a:solidFill>
                <a:latin typeface="Calibri"/>
                <a:ea typeface="Calibri"/>
                <a:cs typeface="Calibri"/>
                <a:sym typeface="Calibri"/>
              </a:rPr>
            </a:br>
            <a:r>
              <a:rPr b="0" i="0" lang="en-IE" sz="1800" u="none" cap="none" strike="noStrike">
                <a:solidFill>
                  <a:srgbClr val="385623"/>
                </a:solidFill>
                <a:latin typeface="Calibri"/>
                <a:ea typeface="Calibri"/>
                <a:cs typeface="Calibri"/>
                <a:sym typeface="Calibri"/>
              </a:rPr>
              <a:t>NbS Community Support Officer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323" name="Shape 323"/>
        <p:cNvGrpSpPr/>
        <p:nvPr/>
      </p:nvGrpSpPr>
      <p:grpSpPr>
        <a:xfrm>
          <a:off x="0" y="0"/>
          <a:ext cx="0" cy="0"/>
          <a:chOff x="0" y="0"/>
          <a:chExt cx="0" cy="0"/>
        </a:xfrm>
      </p:grpSpPr>
      <p:sp>
        <p:nvSpPr>
          <p:cNvPr id="324" name="Google Shape;324;p31"/>
          <p:cNvSpPr txBox="1"/>
          <p:nvPr>
            <p:ph type="title"/>
          </p:nvPr>
        </p:nvSpPr>
        <p:spPr>
          <a:xfrm>
            <a:off x="633738"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ACRES Co-operation Scheme</a:t>
            </a:r>
            <a:endParaRPr/>
          </a:p>
        </p:txBody>
      </p:sp>
      <p:sp>
        <p:nvSpPr>
          <p:cNvPr id="325" name="Google Shape;325;p31"/>
          <p:cNvSpPr txBox="1"/>
          <p:nvPr/>
        </p:nvSpPr>
        <p:spPr>
          <a:xfrm>
            <a:off x="1042662" y="1690688"/>
            <a:ext cx="6144600" cy="4525200"/>
          </a:xfrm>
          <a:prstGeom prst="rect">
            <a:avLst/>
          </a:prstGeom>
          <a:solidFill>
            <a:schemeClr val="lt1"/>
          </a:solidFill>
          <a:ln>
            <a:noFill/>
          </a:ln>
        </p:spPr>
        <p:txBody>
          <a:bodyPr anchorCtr="0" anchor="t" bIns="45700" lIns="91425" spcFirstLastPara="1" rIns="91425" wrap="square" tIns="45700">
            <a:spAutoFit/>
          </a:bodyPr>
          <a:lstStyle/>
          <a:p>
            <a:pPr indent="-342900" lvl="0" marL="3429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Ireland’s largest agri-scheme available to farmers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Nature-based solutions are available through Non-Productive Investments (NPIs) and Landscape Actions (L</a:t>
            </a:r>
            <a:r>
              <a:rPr lang="en-IE" sz="2400">
                <a:solidFill>
                  <a:schemeClr val="dk1"/>
                </a:solidFill>
                <a:latin typeface="Calibri"/>
                <a:ea typeface="Calibri"/>
                <a:cs typeface="Calibri"/>
                <a:sym typeface="Calibri"/>
              </a:rPr>
              <a:t>A</a:t>
            </a:r>
            <a:r>
              <a:rPr b="0" i="0" lang="en-IE" sz="2400" u="none" cap="none" strike="noStrike">
                <a:solidFill>
                  <a:schemeClr val="dk1"/>
                </a:solidFill>
                <a:latin typeface="Calibri"/>
                <a:ea typeface="Calibri"/>
                <a:cs typeface="Calibri"/>
                <a:sym typeface="Calibri"/>
              </a:rPr>
              <a:t>s).</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LAs include:</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Leaky dams</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Check dams</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Peatland restoration actions</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Tree planting</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Riparian margins</a:t>
            </a:r>
            <a:endParaRPr b="0" i="0" sz="1400" u="none" cap="none" strike="noStrike">
              <a:solidFill>
                <a:srgbClr val="000000"/>
              </a:solidFill>
              <a:latin typeface="Arial"/>
              <a:ea typeface="Arial"/>
              <a:cs typeface="Arial"/>
              <a:sym typeface="Arial"/>
            </a:endParaRPr>
          </a:p>
          <a:p>
            <a:pPr indent="-342900" lvl="1" marL="800100" marR="0" rtl="0" algn="l">
              <a:lnSpc>
                <a:spcPct val="100000"/>
              </a:lnSpc>
              <a:spcBef>
                <a:spcPts val="0"/>
              </a:spcBef>
              <a:spcAft>
                <a:spcPts val="0"/>
              </a:spcAft>
              <a:buClr>
                <a:schemeClr val="dk1"/>
              </a:buClr>
              <a:buSzPts val="2400"/>
              <a:buFont typeface="Arial"/>
              <a:buChar char="•"/>
            </a:pPr>
            <a:r>
              <a:rPr b="0" i="0" lang="en-IE" sz="2400" u="none" cap="none" strike="noStrike">
                <a:solidFill>
                  <a:schemeClr val="dk1"/>
                </a:solidFill>
                <a:latin typeface="Calibri"/>
                <a:ea typeface="Calibri"/>
                <a:cs typeface="Calibri"/>
                <a:sym typeface="Calibri"/>
              </a:rPr>
              <a:t>Engineered ditches</a:t>
            </a:r>
            <a:endParaRPr b="0" i="0" sz="1400" u="none" cap="none" strike="noStrike">
              <a:solidFill>
                <a:srgbClr val="000000"/>
              </a:solidFill>
              <a:latin typeface="Arial"/>
              <a:ea typeface="Arial"/>
              <a:cs typeface="Arial"/>
              <a:sym typeface="Arial"/>
            </a:endParaRPr>
          </a:p>
        </p:txBody>
      </p:sp>
      <p:pic>
        <p:nvPicPr>
          <p:cNvPr id="326" name="Google Shape;326;p31"/>
          <p:cNvPicPr preferRelativeResize="0"/>
          <p:nvPr/>
        </p:nvPicPr>
        <p:blipFill rotWithShape="1">
          <a:blip r:embed="rId3">
            <a:alphaModFix/>
          </a:blip>
          <a:srcRect b="0" l="0" r="0" t="0"/>
          <a:stretch/>
        </p:blipFill>
        <p:spPr>
          <a:xfrm>
            <a:off x="7270745" y="1461540"/>
            <a:ext cx="4921255" cy="489364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32"/>
          <p:cNvSpPr txBox="1"/>
          <p:nvPr>
            <p:ph type="title"/>
          </p:nvPr>
        </p:nvSpPr>
        <p:spPr>
          <a:xfrm>
            <a:off x="2766758" y="1899834"/>
            <a:ext cx="6658484"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7200"/>
              <a:buFont typeface="Calibri"/>
              <a:buNone/>
            </a:pPr>
            <a:br>
              <a:rPr lang="en-IE" sz="7200"/>
            </a:br>
            <a:r>
              <a:rPr lang="en-IE" sz="7200"/>
              <a:t>Landowner Enagement</a:t>
            </a:r>
            <a:endParaRPr sz="7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Landowner Importance</a:t>
            </a:r>
            <a:endParaRPr/>
          </a:p>
        </p:txBody>
      </p:sp>
      <p:sp>
        <p:nvSpPr>
          <p:cNvPr id="337" name="Google Shape;337;p3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E"/>
              <a:t>Engaging with landowners was the critical first step for the implementation of natural flood management measures</a:t>
            </a:r>
            <a:endParaRPr/>
          </a:p>
          <a:p>
            <a:pPr indent="-228600" lvl="0" marL="228600" rtl="0" algn="l">
              <a:lnSpc>
                <a:spcPct val="90000"/>
              </a:lnSpc>
              <a:spcBef>
                <a:spcPts val="1000"/>
              </a:spcBef>
              <a:spcAft>
                <a:spcPts val="0"/>
              </a:spcAft>
              <a:buClr>
                <a:schemeClr val="dk1"/>
              </a:buClr>
              <a:buSzPts val="2800"/>
              <a:buChar char="•"/>
            </a:pPr>
            <a:r>
              <a:rPr lang="en-IE"/>
              <a:t>Landowners are the guardians of the land and if they can take ownership of the undertaking, care and maintenance it can ensure greater project success</a:t>
            </a:r>
            <a:endParaRPr/>
          </a:p>
          <a:p>
            <a:pPr indent="-228600" lvl="0" marL="228600" rtl="0" algn="l">
              <a:lnSpc>
                <a:spcPct val="90000"/>
              </a:lnSpc>
              <a:spcBef>
                <a:spcPts val="1000"/>
              </a:spcBef>
              <a:spcAft>
                <a:spcPts val="0"/>
              </a:spcAft>
              <a:buClr>
                <a:schemeClr val="dk1"/>
              </a:buClr>
              <a:buSzPts val="2800"/>
              <a:buChar char="•"/>
            </a:pPr>
            <a:r>
              <a:rPr lang="en-IE"/>
              <a:t>Landowners were overall happy to help for the benefit of their communities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Farmer led issues</a:t>
            </a:r>
            <a:endParaRPr/>
          </a:p>
        </p:txBody>
      </p:sp>
      <p:sp>
        <p:nvSpPr>
          <p:cNvPr id="343" name="Google Shape;343;p34"/>
          <p:cNvSpPr txBox="1"/>
          <p:nvPr>
            <p:ph idx="1" type="body"/>
          </p:nvPr>
        </p:nvSpPr>
        <p:spPr>
          <a:xfrm>
            <a:off x="838200" y="1545771"/>
            <a:ext cx="10515600" cy="463119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200"/>
              <a:buChar char="•"/>
            </a:pPr>
            <a:r>
              <a:rPr b="1" lang="en-IE" sz="2200"/>
              <a:t>Dredging - </a:t>
            </a:r>
            <a:r>
              <a:rPr lang="en-IE" sz="2200"/>
              <a:t>There was a general consensus within the community that dredging is needed on rivers. Many community members feel that wood should be cleared from a river</a:t>
            </a:r>
            <a:endParaRPr/>
          </a:p>
          <a:p>
            <a:pPr indent="-228600" lvl="0" marL="228600" rtl="0" algn="l">
              <a:lnSpc>
                <a:spcPct val="90000"/>
              </a:lnSpc>
              <a:spcBef>
                <a:spcPts val="1000"/>
              </a:spcBef>
              <a:spcAft>
                <a:spcPts val="0"/>
              </a:spcAft>
              <a:buClr>
                <a:schemeClr val="dk1"/>
              </a:buClr>
              <a:buSzPts val="2200"/>
              <a:buChar char="•"/>
            </a:pPr>
            <a:r>
              <a:rPr b="1" lang="en-IE" sz="2200"/>
              <a:t>A picture tells a thousand words </a:t>
            </a:r>
            <a:r>
              <a:rPr lang="en-IE" sz="2200"/>
              <a:t>- The first photographs of the first measures constructed for this project on the Bocharney River were used to explain the concept to the other landowners.</a:t>
            </a:r>
            <a:endParaRPr/>
          </a:p>
          <a:p>
            <a:pPr indent="-228600" lvl="0" marL="228600" rtl="0" algn="l">
              <a:lnSpc>
                <a:spcPct val="90000"/>
              </a:lnSpc>
              <a:spcBef>
                <a:spcPts val="1000"/>
              </a:spcBef>
              <a:spcAft>
                <a:spcPts val="0"/>
              </a:spcAft>
              <a:buClr>
                <a:schemeClr val="dk1"/>
              </a:buClr>
              <a:buSzPts val="2200"/>
              <a:buChar char="•"/>
            </a:pPr>
            <a:r>
              <a:rPr b="1" lang="en-IE" sz="2200"/>
              <a:t>Local politics </a:t>
            </a:r>
            <a:r>
              <a:rPr lang="en-IE" sz="2200"/>
              <a:t>- Another consideration when dealing with landowners is local politics. It is recommended that the LLO be aware of any sensitivities in the area.</a:t>
            </a:r>
            <a:endParaRPr/>
          </a:p>
          <a:p>
            <a:pPr indent="-228600" lvl="0" marL="228600" rtl="0" algn="l">
              <a:lnSpc>
                <a:spcPct val="90000"/>
              </a:lnSpc>
              <a:spcBef>
                <a:spcPts val="1000"/>
              </a:spcBef>
              <a:spcAft>
                <a:spcPts val="0"/>
              </a:spcAft>
              <a:buClr>
                <a:schemeClr val="dk1"/>
              </a:buClr>
              <a:buSzPts val="2200"/>
              <a:buChar char="•"/>
            </a:pPr>
            <a:r>
              <a:rPr b="1" lang="en-IE" sz="2200"/>
              <a:t>Early engagement </a:t>
            </a:r>
            <a:r>
              <a:rPr lang="en-IE" sz="2200"/>
              <a:t>- For areas where a new programme of measures is planned, prior education and engagement with the landowners is essential. This should be very much focused on the farming community and address their needs and concerns</a:t>
            </a:r>
            <a:endParaRPr/>
          </a:p>
          <a:p>
            <a:pPr indent="-228600" lvl="0" marL="228600" rtl="0" algn="l">
              <a:lnSpc>
                <a:spcPct val="90000"/>
              </a:lnSpc>
              <a:spcBef>
                <a:spcPts val="1000"/>
              </a:spcBef>
              <a:spcAft>
                <a:spcPts val="0"/>
              </a:spcAft>
              <a:buClr>
                <a:schemeClr val="dk1"/>
              </a:buClr>
              <a:buSzPts val="2200"/>
              <a:buChar char="•"/>
            </a:pPr>
            <a:r>
              <a:rPr b="1" lang="en-IE" sz="2200"/>
              <a:t>Wording</a:t>
            </a:r>
            <a:r>
              <a:rPr lang="en-IE" sz="2200"/>
              <a:t> is very important Rewetting V Water Table Management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Landowner Liaison Officer role</a:t>
            </a:r>
            <a:endParaRPr/>
          </a:p>
        </p:txBody>
      </p:sp>
      <p:sp>
        <p:nvSpPr>
          <p:cNvPr id="349" name="Google Shape;349;p35"/>
          <p:cNvSpPr txBox="1"/>
          <p:nvPr>
            <p:ph idx="1" type="body"/>
          </p:nvPr>
        </p:nvSpPr>
        <p:spPr>
          <a:xfrm>
            <a:off x="984115" y="1485157"/>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IE"/>
              <a:t>Contact and meet with local landowners across the catchments, explaining the project and answer any questions</a:t>
            </a:r>
            <a:endParaRPr/>
          </a:p>
          <a:p>
            <a:pPr indent="-228600" lvl="0" marL="228600" rtl="0" algn="l">
              <a:lnSpc>
                <a:spcPct val="90000"/>
              </a:lnSpc>
              <a:spcBef>
                <a:spcPts val="1000"/>
              </a:spcBef>
              <a:spcAft>
                <a:spcPts val="0"/>
              </a:spcAft>
              <a:buClr>
                <a:schemeClr val="dk1"/>
              </a:buClr>
              <a:buSzPts val="2800"/>
              <a:buChar char="•"/>
            </a:pPr>
            <a:r>
              <a:rPr lang="en-IE"/>
              <a:t>Engage with flood consultant and introduce landowners</a:t>
            </a:r>
            <a:endParaRPr/>
          </a:p>
          <a:p>
            <a:pPr indent="-228600" lvl="0" marL="228600" rtl="0" algn="l">
              <a:lnSpc>
                <a:spcPct val="90000"/>
              </a:lnSpc>
              <a:spcBef>
                <a:spcPts val="1000"/>
              </a:spcBef>
              <a:spcAft>
                <a:spcPts val="0"/>
              </a:spcAft>
              <a:buClr>
                <a:schemeClr val="dk1"/>
              </a:buClr>
              <a:buSzPts val="2800"/>
              <a:buChar char="•"/>
            </a:pPr>
            <a:r>
              <a:rPr lang="en-IE"/>
              <a:t>Participate in engagement events</a:t>
            </a:r>
            <a:endParaRPr/>
          </a:p>
          <a:p>
            <a:pPr indent="-228600" lvl="0" marL="228600" rtl="0" algn="l">
              <a:lnSpc>
                <a:spcPct val="90000"/>
              </a:lnSpc>
              <a:spcBef>
                <a:spcPts val="1000"/>
              </a:spcBef>
              <a:spcAft>
                <a:spcPts val="0"/>
              </a:spcAft>
              <a:buClr>
                <a:schemeClr val="dk1"/>
              </a:buClr>
              <a:buSzPts val="2800"/>
              <a:buChar char="•"/>
            </a:pPr>
            <a:r>
              <a:rPr lang="en-IE"/>
              <a:t>Secure all consents from landowners</a:t>
            </a:r>
            <a:endParaRPr/>
          </a:p>
          <a:p>
            <a:pPr indent="-228600" lvl="0" marL="228600" rtl="0" algn="l">
              <a:lnSpc>
                <a:spcPct val="90000"/>
              </a:lnSpc>
              <a:spcBef>
                <a:spcPts val="1000"/>
              </a:spcBef>
              <a:spcAft>
                <a:spcPts val="0"/>
              </a:spcAft>
              <a:buClr>
                <a:schemeClr val="dk1"/>
              </a:buClr>
              <a:buSzPts val="2800"/>
              <a:buChar char="•"/>
            </a:pPr>
            <a:r>
              <a:rPr lang="en-IE"/>
              <a:t>Act as site advisor when measures are being installed providing a familiar face</a:t>
            </a:r>
            <a:endParaRPr/>
          </a:p>
          <a:p>
            <a:pPr indent="-228600" lvl="0" marL="228600" rtl="0" algn="l">
              <a:lnSpc>
                <a:spcPct val="90000"/>
              </a:lnSpc>
              <a:spcBef>
                <a:spcPts val="1000"/>
              </a:spcBef>
              <a:spcAft>
                <a:spcPts val="0"/>
              </a:spcAft>
              <a:buClr>
                <a:schemeClr val="dk1"/>
              </a:buClr>
              <a:buSzPts val="2800"/>
              <a:buChar char="•"/>
            </a:pPr>
            <a:r>
              <a:rPr lang="en-IE"/>
              <a:t>Prepare final report</a:t>
            </a:r>
            <a:endParaRPr/>
          </a:p>
          <a:p>
            <a:pPr indent="-228600" lvl="0" marL="228600" rtl="0" algn="l">
              <a:lnSpc>
                <a:spcPct val="90000"/>
              </a:lnSpc>
              <a:spcBef>
                <a:spcPts val="1000"/>
              </a:spcBef>
              <a:spcAft>
                <a:spcPts val="0"/>
              </a:spcAft>
              <a:buClr>
                <a:schemeClr val="dk1"/>
              </a:buClr>
              <a:buSzPts val="2800"/>
              <a:buChar char="•"/>
            </a:pPr>
            <a:r>
              <a:rPr lang="en-IE"/>
              <a:t>Liaise with all statutory agencies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6"/>
          <p:cNvSpPr txBox="1"/>
          <p:nvPr>
            <p:ph type="title"/>
          </p:nvPr>
        </p:nvSpPr>
        <p:spPr>
          <a:xfrm>
            <a:off x="536643" y="365126"/>
            <a:ext cx="5867400" cy="98470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IE"/>
              <a:t>Methodology for landowner engagement</a:t>
            </a:r>
            <a:endParaRPr/>
          </a:p>
        </p:txBody>
      </p:sp>
      <p:sp>
        <p:nvSpPr>
          <p:cNvPr id="355" name="Google Shape;355;p36"/>
          <p:cNvSpPr txBox="1"/>
          <p:nvPr>
            <p:ph idx="1" type="body"/>
          </p:nvPr>
        </p:nvSpPr>
        <p:spPr>
          <a:xfrm>
            <a:off x="457200" y="1578430"/>
            <a:ext cx="6574971" cy="4626427"/>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0"/>
              </a:spcBef>
              <a:spcAft>
                <a:spcPts val="0"/>
              </a:spcAft>
              <a:buClr>
                <a:schemeClr val="dk1"/>
              </a:buClr>
              <a:buSzPts val="2800"/>
              <a:buNone/>
            </a:pPr>
            <a:r>
              <a:rPr lang="en-IE"/>
              <a:t>The approach taken was divided into separate phases</a:t>
            </a:r>
            <a:endParaRPr/>
          </a:p>
          <a:p>
            <a:pPr indent="-514350" lvl="0" marL="628650" rtl="0" algn="l">
              <a:lnSpc>
                <a:spcPct val="90000"/>
              </a:lnSpc>
              <a:spcBef>
                <a:spcPts val="1000"/>
              </a:spcBef>
              <a:spcAft>
                <a:spcPts val="0"/>
              </a:spcAft>
              <a:buClr>
                <a:schemeClr val="dk1"/>
              </a:buClr>
              <a:buSzPts val="2800"/>
              <a:buAutoNum type="arabicPeriod"/>
            </a:pPr>
            <a:r>
              <a:rPr lang="en-IE"/>
              <a:t>Reconnaissance, preliminary contacts and desktop research </a:t>
            </a:r>
            <a:endParaRPr/>
          </a:p>
          <a:p>
            <a:pPr indent="-514350" lvl="0" marL="628650" rtl="0" algn="l">
              <a:lnSpc>
                <a:spcPct val="90000"/>
              </a:lnSpc>
              <a:spcBef>
                <a:spcPts val="1000"/>
              </a:spcBef>
              <a:spcAft>
                <a:spcPts val="0"/>
              </a:spcAft>
              <a:buClr>
                <a:schemeClr val="dk1"/>
              </a:buClr>
              <a:buSzPts val="2800"/>
              <a:buAutoNum type="arabicPeriod"/>
            </a:pPr>
            <a:r>
              <a:rPr lang="en-IE"/>
              <a:t>Project promotion </a:t>
            </a:r>
            <a:endParaRPr/>
          </a:p>
          <a:p>
            <a:pPr indent="-514350" lvl="0" marL="628650" rtl="0" algn="l">
              <a:lnSpc>
                <a:spcPct val="90000"/>
              </a:lnSpc>
              <a:spcBef>
                <a:spcPts val="1000"/>
              </a:spcBef>
              <a:spcAft>
                <a:spcPts val="0"/>
              </a:spcAft>
              <a:buClr>
                <a:schemeClr val="dk1"/>
              </a:buClr>
              <a:buSzPts val="2800"/>
              <a:buAutoNum type="arabicPeriod"/>
            </a:pPr>
            <a:r>
              <a:rPr lang="en-IE"/>
              <a:t>Landowner engagement process </a:t>
            </a:r>
            <a:endParaRPr/>
          </a:p>
          <a:p>
            <a:pPr indent="-514350" lvl="0" marL="628650" rtl="0" algn="l">
              <a:lnSpc>
                <a:spcPct val="90000"/>
              </a:lnSpc>
              <a:spcBef>
                <a:spcPts val="1000"/>
              </a:spcBef>
              <a:spcAft>
                <a:spcPts val="0"/>
              </a:spcAft>
              <a:buClr>
                <a:schemeClr val="dk1"/>
              </a:buClr>
              <a:buSzPts val="2800"/>
              <a:buAutoNum type="arabicPeriod"/>
            </a:pPr>
            <a:r>
              <a:rPr lang="en-IE"/>
              <a:t>Post construction engagement and monitoring arrangements </a:t>
            </a:r>
            <a:endParaRPr/>
          </a:p>
        </p:txBody>
      </p:sp>
      <p:pic>
        <p:nvPicPr>
          <p:cNvPr id="356" name="Google Shape;356;p36"/>
          <p:cNvPicPr preferRelativeResize="0"/>
          <p:nvPr/>
        </p:nvPicPr>
        <p:blipFill rotWithShape="1">
          <a:blip r:embed="rId3">
            <a:alphaModFix/>
          </a:blip>
          <a:srcRect b="0" l="0" r="0" t="0"/>
          <a:stretch/>
        </p:blipFill>
        <p:spPr>
          <a:xfrm>
            <a:off x="7317478" y="365126"/>
            <a:ext cx="4417322" cy="6243073"/>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Stages in the communication with landowners during the project</a:t>
            </a:r>
            <a:endParaRPr/>
          </a:p>
        </p:txBody>
      </p:sp>
      <p:sp>
        <p:nvSpPr>
          <p:cNvPr id="362" name="Google Shape;362;p3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graphicFrame>
        <p:nvGraphicFramePr>
          <p:cNvPr id="363" name="Google Shape;363;p37"/>
          <p:cNvGraphicFramePr/>
          <p:nvPr/>
        </p:nvGraphicFramePr>
        <p:xfrm>
          <a:off x="838200" y="1690687"/>
          <a:ext cx="3000000" cy="3000000"/>
        </p:xfrm>
        <a:graphic>
          <a:graphicData uri="http://schemas.openxmlformats.org/drawingml/2006/table">
            <a:tbl>
              <a:tblPr bandRow="1" firstRow="1">
                <a:noFill/>
                <a:tableStyleId>{FE9A4C47-E10C-44CE-A860-4D1A772B51D8}</a:tableStyleId>
              </a:tblPr>
              <a:tblGrid>
                <a:gridCol w="962375"/>
                <a:gridCol w="9553225"/>
              </a:tblGrid>
              <a:tr h="380875">
                <a:tc>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Stage</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Activity</a:t>
                      </a:r>
                      <a:endParaRPr sz="1400" u="none" cap="none" strike="noStrike"/>
                    </a:p>
                  </a:txBody>
                  <a:tcPr marT="45725" marB="45725" marR="91450" marL="91450"/>
                </a:tc>
              </a:tr>
              <a:tr h="751325">
                <a:tc>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1</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b="1" lang="en-IE" sz="1800" u="none" cap="none" strike="noStrike"/>
                        <a:t>Meet with landowners </a:t>
                      </a:r>
                      <a:r>
                        <a:rPr lang="en-IE" sz="1800" u="none" cap="none" strike="noStrike"/>
                        <a:t>to ask for an initial walkover of their land to access feasibility of measures, while maintain social distancing. At this time the project was explained and a small map leaflet on project with contact details was left with the landowner</a:t>
                      </a:r>
                      <a:endParaRPr sz="1800" u="none" cap="none" strike="noStrike"/>
                    </a:p>
                  </a:txBody>
                  <a:tcPr marT="45725" marB="45725" marR="91450" marL="91450"/>
                </a:tc>
              </a:tr>
              <a:tr h="970450">
                <a:tc>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2</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A </a:t>
                      </a:r>
                      <a:r>
                        <a:rPr b="1" lang="en-IE" sz="1800" u="none" cap="none" strike="noStrike"/>
                        <a:t>follow up call </a:t>
                      </a:r>
                      <a:r>
                        <a:rPr lang="en-IE" sz="1800" u="none" cap="none" strike="noStrike"/>
                        <a:t>was made within one to two days or at a date specified by the landowner. The suitability of the land was discussed at this point. If the land was not suitable they were thanked for their time.  If the ground was suitable they were given an initial idea of the types and numbers of measures that could be installed. They were also asked at this time if they would like to participate in the project, but they were not pressed to give an answer at this point</a:t>
                      </a:r>
                      <a:endParaRPr sz="1800" u="none" cap="none" strike="noStrike"/>
                    </a:p>
                  </a:txBody>
                  <a:tcPr marT="45725" marB="45725" marR="91450" marL="91450"/>
                </a:tc>
              </a:tr>
              <a:tr h="532175">
                <a:tc>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3</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Called again a few days later to provide a copy of the </a:t>
                      </a:r>
                      <a:r>
                        <a:rPr b="1" lang="en-IE" sz="1800" u="none" cap="none" strike="noStrike"/>
                        <a:t>Landowner Agreement Form </a:t>
                      </a:r>
                      <a:r>
                        <a:rPr lang="en-IE" sz="1800" u="none" cap="none" strike="noStrike"/>
                        <a:t>developed by the IRT. This was left with them</a:t>
                      </a:r>
                      <a:endParaRPr sz="1800" u="none" cap="none" strike="noStrike"/>
                    </a:p>
                  </a:txBody>
                  <a:tcPr marT="45725" marB="45725" marR="91450" marL="91450"/>
                </a:tc>
              </a:tr>
              <a:tr h="532175">
                <a:tc>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4</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Called to landowner to </a:t>
                      </a:r>
                      <a:r>
                        <a:rPr b="1" lang="en-IE" sz="1800" u="none" cap="none" strike="noStrike"/>
                        <a:t>collect the form</a:t>
                      </a:r>
                      <a:r>
                        <a:rPr lang="en-IE" sz="1800" u="none" cap="none" strike="noStrike"/>
                        <a:t>. If they were in agreement the type and number of measures suited to their land was agreed</a:t>
                      </a:r>
                      <a:endParaRPr sz="1800" u="none" cap="none" strike="noStrike"/>
                    </a:p>
                  </a:txBody>
                  <a:tcPr marT="45725" marB="45725" marR="91450" marL="91450"/>
                </a:tc>
              </a:tr>
              <a:tr h="532175">
                <a:tc>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5</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Each time a visit was made to the land, the </a:t>
                      </a:r>
                      <a:r>
                        <a:rPr b="1" lang="en-IE" sz="1800" u="none" cap="none" strike="noStrike"/>
                        <a:t>landowner was contacted in advance</a:t>
                      </a:r>
                      <a:r>
                        <a:rPr lang="en-IE" sz="1800" u="none" cap="none" strike="noStrike"/>
                        <a:t>. Several visit would have been made by the LLO and flooding consultants as well as the IRT and construction lead</a:t>
                      </a:r>
                      <a:endParaRPr sz="1800" u="none" cap="none" strike="noStrike"/>
                    </a:p>
                  </a:txBody>
                  <a:tcPr marT="45725" marB="45725" marR="91450" marL="91450"/>
                </a:tc>
              </a:tr>
              <a:tr h="380875">
                <a:tc>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6</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Landowner </a:t>
                      </a:r>
                      <a:r>
                        <a:rPr b="1" lang="en-IE" sz="1800" u="none" cap="none" strike="noStrike"/>
                        <a:t>contacted to say build was to start</a:t>
                      </a:r>
                      <a:r>
                        <a:rPr lang="en-IE" sz="1800" u="none" cap="none" strike="noStrike"/>
                        <a:t>. Given details of the build and asked if there were any issues</a:t>
                      </a:r>
                      <a:endParaRPr sz="1800" u="none" cap="none" strike="noStrike"/>
                    </a:p>
                  </a:txBody>
                  <a:tcPr marT="45725" marB="45725" marR="91450" marL="91450"/>
                </a:tc>
              </a:tr>
              <a:tr h="380875">
                <a:tc>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7</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Once the </a:t>
                      </a:r>
                      <a:r>
                        <a:rPr b="1" lang="en-IE" sz="1800" u="none" cap="none" strike="noStrike"/>
                        <a:t>construction was completed </a:t>
                      </a:r>
                      <a:r>
                        <a:rPr lang="en-IE" sz="1800" u="none" cap="none" strike="noStrike"/>
                        <a:t>the landowner was contacted</a:t>
                      </a:r>
                      <a:endParaRPr sz="1800" u="none" cap="none" strike="noStrike"/>
                    </a:p>
                  </a:txBody>
                  <a:tcPr marT="45725" marB="45725" marR="91450" marL="91450"/>
                </a:tc>
              </a:tr>
              <a:tr h="532175">
                <a:tc>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8</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800"/>
                        <a:buFont typeface="Arial"/>
                        <a:buNone/>
                      </a:pPr>
                      <a:r>
                        <a:rPr lang="en-IE" sz="1800" u="none" cap="none" strike="noStrike"/>
                        <a:t>The final contact is being made to </a:t>
                      </a:r>
                      <a:r>
                        <a:rPr b="1" lang="en-IE" sz="1800" u="none" cap="none" strike="noStrike"/>
                        <a:t>discuss maintenance</a:t>
                      </a:r>
                      <a:r>
                        <a:rPr lang="en-IE" sz="1800" u="none" cap="none" strike="noStrike"/>
                        <a:t>. The IRT team will provide information to the landowner on their measures and given a guide on how to monitor the measures and report any problems to the Trust</a:t>
                      </a:r>
                      <a:endParaRPr sz="1800" u="none" cap="none" strike="noStrike"/>
                    </a:p>
                  </a:txBody>
                  <a:tcPr marT="45725" marB="45725" marR="91450" marL="91450"/>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p38"/>
          <p:cNvSpPr txBox="1"/>
          <p:nvPr>
            <p:ph type="title"/>
          </p:nvPr>
        </p:nvSpPr>
        <p:spPr>
          <a:xfrm>
            <a:off x="838200" y="365125"/>
            <a:ext cx="10515600" cy="757639"/>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Landowner packs</a:t>
            </a:r>
            <a:endParaRPr/>
          </a:p>
        </p:txBody>
      </p:sp>
      <p:sp>
        <p:nvSpPr>
          <p:cNvPr id="369" name="Google Shape;369;p3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370" name="Google Shape;370;p38"/>
          <p:cNvPicPr preferRelativeResize="0"/>
          <p:nvPr/>
        </p:nvPicPr>
        <p:blipFill rotWithShape="1">
          <a:blip r:embed="rId3">
            <a:alphaModFix/>
          </a:blip>
          <a:srcRect b="0" l="0" r="0" t="0"/>
          <a:stretch/>
        </p:blipFill>
        <p:spPr>
          <a:xfrm>
            <a:off x="477364" y="1433460"/>
            <a:ext cx="4672968" cy="4456843"/>
          </a:xfrm>
          <a:prstGeom prst="rect">
            <a:avLst/>
          </a:prstGeom>
          <a:noFill/>
          <a:ln>
            <a:noFill/>
          </a:ln>
        </p:spPr>
      </p:pic>
      <p:pic>
        <p:nvPicPr>
          <p:cNvPr id="371" name="Google Shape;371;p38"/>
          <p:cNvPicPr preferRelativeResize="0"/>
          <p:nvPr/>
        </p:nvPicPr>
        <p:blipFill rotWithShape="1">
          <a:blip r:embed="rId4">
            <a:alphaModFix/>
          </a:blip>
          <a:srcRect b="0" l="0" r="0" t="0"/>
          <a:stretch/>
        </p:blipFill>
        <p:spPr>
          <a:xfrm>
            <a:off x="5386748" y="108858"/>
            <a:ext cx="4848820" cy="6858000"/>
          </a:xfrm>
          <a:prstGeom prst="rect">
            <a:avLst/>
          </a:prstGeom>
          <a:noFill/>
          <a:ln>
            <a:noFill/>
          </a:ln>
        </p:spPr>
      </p:pic>
      <p:pic>
        <p:nvPicPr>
          <p:cNvPr id="372" name="Google Shape;372;p38"/>
          <p:cNvPicPr preferRelativeResize="0"/>
          <p:nvPr/>
        </p:nvPicPr>
        <p:blipFill rotWithShape="1">
          <a:blip r:embed="rId5">
            <a:alphaModFix/>
          </a:blip>
          <a:srcRect b="0" l="0" r="0" t="0"/>
          <a:stretch/>
        </p:blipFill>
        <p:spPr>
          <a:xfrm>
            <a:off x="5386748" y="0"/>
            <a:ext cx="4848820" cy="6858000"/>
          </a:xfrm>
          <a:prstGeom prst="rect">
            <a:avLst/>
          </a:prstGeom>
          <a:noFill/>
          <a:ln>
            <a:noFill/>
          </a:ln>
        </p:spPr>
      </p:pic>
      <p:pic>
        <p:nvPicPr>
          <p:cNvPr id="373" name="Google Shape;373;p38"/>
          <p:cNvPicPr preferRelativeResize="0"/>
          <p:nvPr/>
        </p:nvPicPr>
        <p:blipFill rotWithShape="1">
          <a:blip r:embed="rId6">
            <a:alphaModFix/>
          </a:blip>
          <a:srcRect b="0" l="0" r="0" t="0"/>
          <a:stretch/>
        </p:blipFill>
        <p:spPr>
          <a:xfrm>
            <a:off x="5386748" y="54429"/>
            <a:ext cx="4848820" cy="6858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71"/>
                                        </p:tgtEl>
                                        <p:attrNameLst>
                                          <p:attrName>style.visibility</p:attrName>
                                        </p:attrNameLst>
                                      </p:cBhvr>
                                      <p:to>
                                        <p:strVal val="visible"/>
                                      </p:to>
                                    </p:set>
                                    <p:anim calcmode="lin" valueType="num">
                                      <p:cBhvr additive="base">
                                        <p:cTn dur="500"/>
                                        <p:tgtEl>
                                          <p:spTgt spid="37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72"/>
                                        </p:tgtEl>
                                        <p:attrNameLst>
                                          <p:attrName>style.visibility</p:attrName>
                                        </p:attrNameLst>
                                      </p:cBhvr>
                                      <p:to>
                                        <p:strVal val="visible"/>
                                      </p:to>
                                    </p:set>
                                    <p:anim calcmode="lin" valueType="num">
                                      <p:cBhvr additive="base">
                                        <p:cTn dur="500"/>
                                        <p:tgtEl>
                                          <p:spTgt spid="37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73"/>
                                        </p:tgtEl>
                                        <p:attrNameLst>
                                          <p:attrName>style.visibility</p:attrName>
                                        </p:attrNameLst>
                                      </p:cBhvr>
                                      <p:to>
                                        <p:strVal val="visible"/>
                                      </p:to>
                                    </p:set>
                                    <p:anim calcmode="lin" valueType="num">
                                      <p:cBhvr additive="base">
                                        <p:cTn dur="500"/>
                                        <p:tgtEl>
                                          <p:spTgt spid="373"/>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Landowner Liaison Officer findings</a:t>
            </a:r>
            <a:endParaRPr/>
          </a:p>
        </p:txBody>
      </p:sp>
      <p:sp>
        <p:nvSpPr>
          <p:cNvPr id="379" name="Google Shape;379;p39"/>
          <p:cNvSpPr txBox="1"/>
          <p:nvPr>
            <p:ph idx="1" type="body"/>
          </p:nvPr>
        </p:nvSpPr>
        <p:spPr>
          <a:xfrm>
            <a:off x="740229" y="1567543"/>
            <a:ext cx="10613571" cy="4609420"/>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rtl="0" algn="l">
              <a:lnSpc>
                <a:spcPct val="90000"/>
              </a:lnSpc>
              <a:spcBef>
                <a:spcPts val="0"/>
              </a:spcBef>
              <a:spcAft>
                <a:spcPts val="0"/>
              </a:spcAft>
              <a:buClr>
                <a:schemeClr val="dk1"/>
              </a:buClr>
              <a:buSzPct val="100000"/>
              <a:buChar char="•"/>
            </a:pPr>
            <a:r>
              <a:rPr lang="en-IE"/>
              <a:t>The project was promoted periodically throughout and the local retails stores continually featured posters relating to the project. Despite this very few direct calls were received by the LLO and direct face-to-face contact was more successful in engaging landowners. </a:t>
            </a:r>
            <a:endParaRPr/>
          </a:p>
          <a:p>
            <a:pPr indent="-228600" lvl="0" marL="228600" rtl="0" algn="l">
              <a:lnSpc>
                <a:spcPct val="90000"/>
              </a:lnSpc>
              <a:spcBef>
                <a:spcPts val="1000"/>
              </a:spcBef>
              <a:spcAft>
                <a:spcPts val="0"/>
              </a:spcAft>
              <a:buClr>
                <a:schemeClr val="dk1"/>
              </a:buClr>
              <a:buSzPct val="100000"/>
              <a:buChar char="•"/>
            </a:pPr>
            <a:r>
              <a:rPr b="1" lang="en-IE"/>
              <a:t>Being in contact with a local landowner who was in contact with other landowners is key to spreading the word.</a:t>
            </a:r>
            <a:endParaRPr/>
          </a:p>
          <a:p>
            <a:pPr indent="-228600" lvl="0" marL="228600" rtl="0" algn="l">
              <a:lnSpc>
                <a:spcPct val="90000"/>
              </a:lnSpc>
              <a:spcBef>
                <a:spcPts val="1000"/>
              </a:spcBef>
              <a:spcAft>
                <a:spcPts val="0"/>
              </a:spcAft>
              <a:buClr>
                <a:schemeClr val="dk1"/>
              </a:buClr>
              <a:buSzPct val="100000"/>
              <a:buChar char="•"/>
            </a:pPr>
            <a:r>
              <a:rPr lang="en-IE"/>
              <a:t>Having the knowledge to answer questions accurately is also critical. A knowledge of farming practices and the local area are also essential to inspire overall confidence with the landowners (e.g., negative effects of dredging), 90% of conversation with landowners revolved around farming and other issues.</a:t>
            </a:r>
            <a:endParaRPr/>
          </a:p>
          <a:p>
            <a:pPr indent="-228600" lvl="0" marL="228600" rtl="0" algn="l">
              <a:lnSpc>
                <a:spcPct val="90000"/>
              </a:lnSpc>
              <a:spcBef>
                <a:spcPts val="1000"/>
              </a:spcBef>
              <a:spcAft>
                <a:spcPts val="0"/>
              </a:spcAft>
              <a:buClr>
                <a:schemeClr val="dk1"/>
              </a:buClr>
              <a:buSzPct val="100000"/>
              <a:buChar char="•"/>
            </a:pPr>
            <a:r>
              <a:rPr lang="en-IE"/>
              <a:t>Landowner must have confidence in your understanding of the issues, your ability to follow through on the construction and how genuine your intentions are in carrying out the project.</a:t>
            </a:r>
            <a:endParaRPr/>
          </a:p>
          <a:p>
            <a:pPr indent="-228600" lvl="0" marL="228600" rtl="0" algn="l">
              <a:lnSpc>
                <a:spcPct val="90000"/>
              </a:lnSpc>
              <a:spcBef>
                <a:spcPts val="1000"/>
              </a:spcBef>
              <a:spcAft>
                <a:spcPts val="0"/>
              </a:spcAft>
              <a:buClr>
                <a:schemeClr val="dk1"/>
              </a:buClr>
              <a:buSzPct val="100000"/>
              <a:buChar char="•"/>
            </a:pPr>
            <a:r>
              <a:rPr lang="en-IE"/>
              <a:t>Feedback indicated a lack of willingness to engage with agencies due to previous experiences.</a:t>
            </a:r>
            <a:endParaRPr/>
          </a:p>
          <a:p>
            <a:pPr indent="-228600" lvl="0" marL="228600" rtl="0" algn="l">
              <a:lnSpc>
                <a:spcPct val="90000"/>
              </a:lnSpc>
              <a:spcBef>
                <a:spcPts val="1000"/>
              </a:spcBef>
              <a:spcAft>
                <a:spcPts val="0"/>
              </a:spcAft>
              <a:buClr>
                <a:schemeClr val="dk1"/>
              </a:buClr>
              <a:buSzPct val="100000"/>
              <a:buChar char="•"/>
            </a:pPr>
            <a:r>
              <a:rPr lang="en-IE"/>
              <a:t>Feedback from the landowners was positive overall. One landowner was surprised by the small scale of the structures and commented ‘</a:t>
            </a:r>
            <a:r>
              <a:rPr b="1" lang="en-IE"/>
              <a:t>Is that all it is?’</a:t>
            </a:r>
            <a:endParaRPr b="1"/>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Nature-based Solutions</a:t>
            </a:r>
            <a:endParaRPr/>
          </a:p>
        </p:txBody>
      </p:sp>
      <p:sp>
        <p:nvSpPr>
          <p:cNvPr id="72" name="Google Shape;72;p4"/>
          <p:cNvSpPr txBox="1"/>
          <p:nvPr/>
        </p:nvSpPr>
        <p:spPr>
          <a:xfrm>
            <a:off x="6191250" y="1825625"/>
            <a:ext cx="5162550" cy="4351338"/>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chemeClr val="dk1"/>
              </a:buClr>
              <a:buSzPts val="2800"/>
              <a:buFont typeface="Arial"/>
              <a:buChar char="•"/>
            </a:pPr>
            <a:r>
              <a:rPr b="0" i="0" lang="en-IE" sz="2800" u="none" cap="none" strike="noStrike">
                <a:solidFill>
                  <a:schemeClr val="dk1"/>
                </a:solidFill>
                <a:latin typeface="Calibri"/>
                <a:ea typeface="Calibri"/>
                <a:cs typeface="Calibri"/>
                <a:sym typeface="Calibri"/>
              </a:rPr>
              <a:t>Practical experience</a:t>
            </a:r>
            <a:endParaRPr b="0" i="0" sz="1400" u="none" cap="none" strike="noStrike">
              <a:solidFill>
                <a:srgbClr val="000000"/>
              </a:solidFill>
              <a:latin typeface="Arial"/>
              <a:ea typeface="Arial"/>
              <a:cs typeface="Arial"/>
              <a:sym typeface="Arial"/>
            </a:endParaRPr>
          </a:p>
          <a:p>
            <a:pPr indent="-228600" lvl="1" marL="228600" marR="0" rtl="0" algn="l">
              <a:lnSpc>
                <a:spcPct val="90000"/>
              </a:lnSpc>
              <a:spcBef>
                <a:spcPts val="1000"/>
              </a:spcBef>
              <a:spcAft>
                <a:spcPts val="0"/>
              </a:spcAft>
              <a:buClr>
                <a:schemeClr val="dk1"/>
              </a:buClr>
              <a:buSzPts val="2800"/>
              <a:buFont typeface="Arial"/>
              <a:buChar char="•"/>
            </a:pPr>
            <a:r>
              <a:rPr b="0" i="0" lang="en-IE" sz="2800" u="none" cap="none" strike="noStrike">
                <a:solidFill>
                  <a:schemeClr val="dk1"/>
                </a:solidFill>
                <a:latin typeface="Calibri"/>
                <a:ea typeface="Calibri"/>
                <a:cs typeface="Calibri"/>
                <a:sym typeface="Calibri"/>
              </a:rPr>
              <a:t>Revetments, spiling, use of large woody material, fish passage, leaky dams, ponds, peatland restoration, riparian buffers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800"/>
              <a:buFont typeface="Arial"/>
              <a:buChar char="•"/>
            </a:pPr>
            <a:r>
              <a:rPr b="0" i="0" lang="en-IE" sz="2800" u="none" cap="none" strike="noStrike">
                <a:solidFill>
                  <a:schemeClr val="dk1"/>
                </a:solidFill>
                <a:latin typeface="Calibri"/>
                <a:ea typeface="Calibri"/>
                <a:cs typeface="Calibri"/>
                <a:sym typeface="Calibri"/>
              </a:rPr>
              <a:t>Knowledge (hydromorphology, river processes, local rivers)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800"/>
              <a:buFont typeface="Arial"/>
              <a:buChar char="•"/>
            </a:pPr>
            <a:r>
              <a:rPr b="0" i="0" lang="en-IE" sz="2800" u="none" cap="none" strike="noStrike">
                <a:solidFill>
                  <a:schemeClr val="dk1"/>
                </a:solidFill>
                <a:latin typeface="Calibri"/>
                <a:ea typeface="Calibri"/>
                <a:cs typeface="Calibri"/>
                <a:sym typeface="Calibri"/>
              </a:rPr>
              <a:t>Embedded in community</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800"/>
              <a:buFont typeface="Arial"/>
              <a:buChar char="•"/>
            </a:pPr>
            <a:r>
              <a:rPr b="0" i="0" lang="en-IE" sz="2800" u="none" cap="none" strike="noStrike">
                <a:solidFill>
                  <a:schemeClr val="dk1"/>
                </a:solidFill>
                <a:latin typeface="Calibri"/>
                <a:ea typeface="Calibri"/>
                <a:cs typeface="Calibri"/>
                <a:sym typeface="Calibri"/>
              </a:rPr>
              <a:t>Agency collaboration</a:t>
            </a:r>
            <a:endParaRPr b="0" i="0" sz="1400" u="none" cap="none" strike="noStrike">
              <a:solidFill>
                <a:srgbClr val="000000"/>
              </a:solidFill>
              <a:latin typeface="Arial"/>
              <a:ea typeface="Arial"/>
              <a:cs typeface="Arial"/>
              <a:sym typeface="Arial"/>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pic>
        <p:nvPicPr>
          <p:cNvPr descr="A group of people climbing a rock&#10;&#10;Description automatically generated with low confidence" id="73" name="Google Shape;73;p4"/>
          <p:cNvPicPr preferRelativeResize="0"/>
          <p:nvPr/>
        </p:nvPicPr>
        <p:blipFill rotWithShape="1">
          <a:blip r:embed="rId3">
            <a:alphaModFix/>
          </a:blip>
          <a:srcRect b="0" l="14623" r="29327" t="0"/>
          <a:stretch/>
        </p:blipFill>
        <p:spPr>
          <a:xfrm rot="5400000">
            <a:off x="1243806" y="1420019"/>
            <a:ext cx="4351338" cy="5162550"/>
          </a:xfrm>
          <a:prstGeom prst="rect">
            <a:avLst/>
          </a:prstGeom>
          <a:noFill/>
          <a:ln cap="flat" cmpd="sng" w="25400">
            <a:solidFill>
              <a:srgbClr val="0C0C0C"/>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pic>
        <p:nvPicPr>
          <p:cNvPr id="384" name="Google Shape;384;p40"/>
          <p:cNvPicPr preferRelativeResize="0"/>
          <p:nvPr/>
        </p:nvPicPr>
        <p:blipFill rotWithShape="1">
          <a:blip r:embed="rId3">
            <a:alphaModFix/>
          </a:blip>
          <a:srcRect b="0" l="0" r="0" t="0"/>
          <a:stretch/>
        </p:blipFill>
        <p:spPr>
          <a:xfrm>
            <a:off x="480229" y="542522"/>
            <a:ext cx="11231542" cy="5772956"/>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388" name="Shape 388"/>
        <p:cNvGrpSpPr/>
        <p:nvPr/>
      </p:nvGrpSpPr>
      <p:grpSpPr>
        <a:xfrm>
          <a:off x="0" y="0"/>
          <a:ext cx="0" cy="0"/>
          <a:chOff x="0" y="0"/>
          <a:chExt cx="0" cy="0"/>
        </a:xfrm>
      </p:grpSpPr>
      <p:sp>
        <p:nvSpPr>
          <p:cNvPr id="389" name="Google Shape;389;p4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IE" sz="3600"/>
              <a:t>Summary</a:t>
            </a:r>
            <a:endParaRPr sz="3600"/>
          </a:p>
        </p:txBody>
      </p:sp>
      <p:pic>
        <p:nvPicPr>
          <p:cNvPr descr="Map&#10;&#10;Description automatically generated" id="390" name="Google Shape;390;p41"/>
          <p:cNvPicPr preferRelativeResize="0"/>
          <p:nvPr/>
        </p:nvPicPr>
        <p:blipFill rotWithShape="1">
          <a:blip r:embed="rId3">
            <a:alphaModFix/>
          </a:blip>
          <a:srcRect b="0" l="0" r="0" t="0"/>
          <a:stretch/>
        </p:blipFill>
        <p:spPr>
          <a:xfrm>
            <a:off x="6303522" y="-43233"/>
            <a:ext cx="5888478" cy="6933879"/>
          </a:xfrm>
          <a:prstGeom prst="rect">
            <a:avLst/>
          </a:prstGeom>
          <a:noFill/>
          <a:ln>
            <a:noFill/>
          </a:ln>
        </p:spPr>
      </p:pic>
      <p:pic>
        <p:nvPicPr>
          <p:cNvPr descr="A blue and white logo&#10;&#10;Description automatically generated" id="391" name="Google Shape;391;p41"/>
          <p:cNvPicPr preferRelativeResize="0"/>
          <p:nvPr/>
        </p:nvPicPr>
        <p:blipFill rotWithShape="1">
          <a:blip r:embed="rId4">
            <a:alphaModFix/>
          </a:blip>
          <a:srcRect b="0" l="0" r="0" t="0"/>
          <a:stretch/>
        </p:blipFill>
        <p:spPr>
          <a:xfrm>
            <a:off x="10690698" y="49214"/>
            <a:ext cx="1391055" cy="675984"/>
          </a:xfrm>
          <a:prstGeom prst="rect">
            <a:avLst/>
          </a:prstGeom>
          <a:noFill/>
          <a:ln>
            <a:noFill/>
          </a:ln>
        </p:spPr>
      </p:pic>
      <p:sp>
        <p:nvSpPr>
          <p:cNvPr id="392" name="Google Shape;392;p41"/>
          <p:cNvSpPr/>
          <p:nvPr/>
        </p:nvSpPr>
        <p:spPr>
          <a:xfrm>
            <a:off x="6688956" y="3771900"/>
            <a:ext cx="1714500" cy="1733550"/>
          </a:xfrm>
          <a:prstGeom prst="ellipse">
            <a:avLst/>
          </a:prstGeom>
          <a:solidFill>
            <a:schemeClr val="accent1">
              <a:alpha val="18823"/>
            </a:schemeClr>
          </a:solidFill>
          <a:ln cap="flat" cmpd="sng" w="12700">
            <a:solidFill>
              <a:srgbClr val="31538F"/>
            </a:solidFill>
            <a:prstDash val="solid"/>
            <a:miter lim="8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3" name="Google Shape;393;p41"/>
          <p:cNvSpPr/>
          <p:nvPr/>
        </p:nvSpPr>
        <p:spPr>
          <a:xfrm>
            <a:off x="8519661" y="3190240"/>
            <a:ext cx="477520" cy="822960"/>
          </a:xfrm>
          <a:prstGeom prst="ellipse">
            <a:avLst/>
          </a:prstGeom>
          <a:solidFill>
            <a:schemeClr val="accent1">
              <a:alpha val="20000"/>
            </a:schemeClr>
          </a:solidFill>
          <a:ln cap="flat" cmpd="sng" w="12700">
            <a:solidFill>
              <a:srgbClr val="31538F"/>
            </a:solidFill>
            <a:prstDash val="solid"/>
            <a:miter lim="8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4" name="Google Shape;394;p41"/>
          <p:cNvSpPr/>
          <p:nvPr/>
        </p:nvSpPr>
        <p:spPr>
          <a:xfrm>
            <a:off x="10332133" y="2781670"/>
            <a:ext cx="706420" cy="506224"/>
          </a:xfrm>
          <a:prstGeom prst="ellipse">
            <a:avLst/>
          </a:prstGeom>
          <a:solidFill>
            <a:schemeClr val="accent1">
              <a:alpha val="14901"/>
            </a:schemeClr>
          </a:solidFill>
          <a:ln cap="flat" cmpd="sng" w="12700">
            <a:solidFill>
              <a:srgbClr val="31538F"/>
            </a:solidFill>
            <a:prstDash val="solid"/>
            <a:miter lim="8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95" name="Google Shape;395;p41"/>
          <p:cNvSpPr txBox="1"/>
          <p:nvPr/>
        </p:nvSpPr>
        <p:spPr>
          <a:xfrm>
            <a:off x="891747" y="1813013"/>
            <a:ext cx="4996732" cy="4679862"/>
          </a:xfrm>
          <a:prstGeom prst="rect">
            <a:avLst/>
          </a:prstGeom>
          <a:noFill/>
          <a:ln>
            <a:noFill/>
          </a:ln>
        </p:spPr>
        <p:txBody>
          <a:bodyPr anchorCtr="0" anchor="t" bIns="45700" lIns="91425" spcFirstLastPara="1" rIns="91425" wrap="square" tIns="45700">
            <a:normAutofit lnSpcReduction="10000"/>
          </a:bodyPr>
          <a:lstStyle/>
          <a:p>
            <a:pPr indent="-228600" lvl="0" marL="228600" marR="0" rtl="0" algn="l">
              <a:lnSpc>
                <a:spcPct val="90000"/>
              </a:lnSpc>
              <a:spcBef>
                <a:spcPts val="0"/>
              </a:spcBef>
              <a:spcAft>
                <a:spcPts val="0"/>
              </a:spcAft>
              <a:buClr>
                <a:schemeClr val="dk1"/>
              </a:buClr>
              <a:buSzPts val="2000"/>
              <a:buFont typeface="Arial"/>
              <a:buChar char="•"/>
            </a:pPr>
            <a:r>
              <a:rPr b="0" i="0" lang="en-IE" sz="2000" u="none" cap="none" strike="noStrike">
                <a:solidFill>
                  <a:schemeClr val="dk1"/>
                </a:solidFill>
                <a:latin typeface="Calibri"/>
                <a:ea typeface="Calibri"/>
                <a:cs typeface="Calibri"/>
                <a:sym typeface="Calibri"/>
              </a:rPr>
              <a:t>NFM measures are still in good condition. </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000"/>
              <a:buFont typeface="Arial"/>
              <a:buChar char="•"/>
            </a:pPr>
            <a:r>
              <a:rPr b="0" i="0" lang="en-IE" sz="2000" u="none" cap="none" strike="noStrike">
                <a:solidFill>
                  <a:schemeClr val="dk1"/>
                </a:solidFill>
                <a:latin typeface="Calibri"/>
                <a:ea typeface="Calibri"/>
                <a:cs typeface="Calibri"/>
                <a:sym typeface="Calibri"/>
              </a:rPr>
              <a:t>Downstream of the dams there has been no recorded flooding in housing estate. However, number of significant streams that could contribute to flooding in the area.</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000"/>
              <a:buFont typeface="Arial"/>
              <a:buChar char="•"/>
            </a:pPr>
            <a:r>
              <a:rPr b="0" i="0" lang="en-IE" sz="2000" u="none" cap="none" strike="noStrike">
                <a:solidFill>
                  <a:schemeClr val="dk1"/>
                </a:solidFill>
                <a:latin typeface="Calibri"/>
                <a:ea typeface="Calibri"/>
                <a:cs typeface="Calibri"/>
                <a:sym typeface="Calibri"/>
              </a:rPr>
              <a:t>Difficult to demonstrate flood control benefit. Changing weather patterns are adding to issue.</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000"/>
              <a:buFont typeface="Arial"/>
              <a:buChar char="•"/>
            </a:pPr>
            <a:r>
              <a:rPr b="0" i="0" lang="en-IE" sz="2000" u="none" cap="none" strike="noStrike">
                <a:solidFill>
                  <a:schemeClr val="dk1"/>
                </a:solidFill>
                <a:latin typeface="Calibri"/>
                <a:ea typeface="Calibri"/>
                <a:cs typeface="Calibri"/>
                <a:sym typeface="Calibri"/>
              </a:rPr>
              <a:t>Important to expand the work across the catchment and an opportunity to trial other types of NFM measures.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000"/>
              <a:buFont typeface="Arial"/>
              <a:buChar char="•"/>
            </a:pPr>
            <a:r>
              <a:rPr b="0" i="0" lang="en-IE" sz="2000" u="none" cap="none" strike="noStrike">
                <a:solidFill>
                  <a:schemeClr val="dk1"/>
                </a:solidFill>
                <a:latin typeface="Calibri"/>
                <a:ea typeface="Calibri"/>
                <a:cs typeface="Calibri"/>
                <a:sym typeface="Calibri"/>
              </a:rPr>
              <a:t>Important to share learnings.</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000"/>
              <a:buFont typeface="Arial"/>
              <a:buChar char="•"/>
            </a:pPr>
            <a:r>
              <a:rPr b="0" i="0" lang="en-IE" sz="2000" u="none" cap="none" strike="noStrike">
                <a:solidFill>
                  <a:schemeClr val="dk1"/>
                </a:solidFill>
                <a:latin typeface="Calibri"/>
                <a:ea typeface="Calibri"/>
                <a:cs typeface="Calibri"/>
                <a:sym typeface="Calibri"/>
              </a:rPr>
              <a:t>Landowners are key.</a:t>
            </a:r>
            <a:endParaRPr b="0" i="0" sz="1400" u="none" cap="none" strike="noStrike">
              <a:solidFill>
                <a:srgbClr val="000000"/>
              </a:solidFill>
              <a:latin typeface="Arial"/>
              <a:ea typeface="Arial"/>
              <a:cs typeface="Arial"/>
              <a:sym typeface="Arial"/>
            </a:endParaRPr>
          </a:p>
          <a:p>
            <a:pPr indent="-101600" lvl="0" marL="228600" marR="0" rtl="0" algn="l">
              <a:lnSpc>
                <a:spcPct val="90000"/>
              </a:lnSpc>
              <a:spcBef>
                <a:spcPts val="10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a:p>
            <a:pPr indent="-101600" lvl="1" marL="685800" marR="0" rtl="0" algn="l">
              <a:lnSpc>
                <a:spcPct val="90000"/>
              </a:lnSpc>
              <a:spcBef>
                <a:spcPts val="5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p:txBody>
      </p:sp>
      <p:sp>
        <p:nvSpPr>
          <p:cNvPr id="396" name="Google Shape;396;p41"/>
          <p:cNvSpPr/>
          <p:nvPr/>
        </p:nvSpPr>
        <p:spPr>
          <a:xfrm>
            <a:off x="8856504" y="2332604"/>
            <a:ext cx="140677" cy="120580"/>
          </a:xfrm>
          <a:prstGeom prst="irregularSeal1">
            <a:avLst/>
          </a:prstGeom>
          <a:solidFill>
            <a:schemeClr val="accent2"/>
          </a:solidFill>
          <a:ln cap="flat" cmpd="sng" w="12700">
            <a:solidFill>
              <a:srgbClr val="643414"/>
            </a:solidFill>
            <a:prstDash val="solid"/>
            <a:miter lim="8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Back with solid fill" id="397" name="Google Shape;397;p41"/>
          <p:cNvSpPr/>
          <p:nvPr/>
        </p:nvSpPr>
        <p:spPr>
          <a:xfrm>
            <a:off x="7867275" y="1904593"/>
            <a:ext cx="1031888" cy="103188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NFM model</a:t>
            </a:r>
            <a:endParaRPr/>
          </a:p>
        </p:txBody>
      </p:sp>
      <p:sp>
        <p:nvSpPr>
          <p:cNvPr id="403" name="Google Shape;403;p42"/>
          <p:cNvSpPr txBox="1"/>
          <p:nvPr/>
        </p:nvSpPr>
        <p:spPr>
          <a:xfrm>
            <a:off x="838200" y="1825625"/>
            <a:ext cx="6068437" cy="1193953"/>
          </a:xfrm>
          <a:prstGeom prst="rect">
            <a:avLst/>
          </a:prstGeom>
          <a:noFill/>
          <a:ln>
            <a:noFill/>
          </a:ln>
        </p:spPr>
        <p:txBody>
          <a:bodyPr anchorCtr="0" anchor="t" bIns="45700" lIns="91425" spcFirstLastPara="1" rIns="91425" wrap="square" tIns="45700">
            <a:normAutofit fontScale="77500" lnSpcReduction="20000"/>
          </a:bodyPr>
          <a:lstStyle/>
          <a:p>
            <a:pPr indent="-228600" lvl="0" marL="228600" marR="0" rtl="0" algn="l">
              <a:lnSpc>
                <a:spcPct val="90000"/>
              </a:lnSpc>
              <a:spcBef>
                <a:spcPts val="0"/>
              </a:spcBef>
              <a:spcAft>
                <a:spcPts val="0"/>
              </a:spcAft>
              <a:buClr>
                <a:schemeClr val="dk1"/>
              </a:buClr>
              <a:buSzPct val="100000"/>
              <a:buFont typeface="Arial"/>
              <a:buChar char="•"/>
            </a:pPr>
            <a:r>
              <a:rPr b="0" i="0" lang="en-IE" sz="2800" u="none" cap="none" strike="noStrike">
                <a:solidFill>
                  <a:schemeClr val="dk1"/>
                </a:solidFill>
                <a:latin typeface="Calibri"/>
                <a:ea typeface="Calibri"/>
                <a:cs typeface="Calibri"/>
                <a:sym typeface="Calibri"/>
              </a:rPr>
              <a:t>5000ml of water added as standard to empty tub</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ct val="100000"/>
              <a:buFont typeface="Arial"/>
              <a:buChar char="•"/>
            </a:pPr>
            <a:r>
              <a:rPr b="0" i="0" lang="en-IE" sz="2800" u="none" cap="none" strike="noStrike">
                <a:solidFill>
                  <a:schemeClr val="dk1"/>
                </a:solidFill>
                <a:latin typeface="Calibri"/>
                <a:ea typeface="Calibri"/>
                <a:cs typeface="Calibri"/>
                <a:sym typeface="Calibri"/>
              </a:rPr>
              <a:t>Sponge added to demonstrate intact blanket bog</a:t>
            </a:r>
            <a:endParaRPr b="0" i="0" sz="1400" u="none" cap="none" strike="noStrike">
              <a:solidFill>
                <a:srgbClr val="000000"/>
              </a:solidFill>
              <a:latin typeface="Arial"/>
              <a:ea typeface="Arial"/>
              <a:cs typeface="Arial"/>
              <a:sym typeface="Arial"/>
            </a:endParaRPr>
          </a:p>
        </p:txBody>
      </p:sp>
      <p:pic>
        <p:nvPicPr>
          <p:cNvPr id="404" name="Google Shape;404;p42"/>
          <p:cNvPicPr preferRelativeResize="0"/>
          <p:nvPr/>
        </p:nvPicPr>
        <p:blipFill rotWithShape="1">
          <a:blip r:embed="rId3">
            <a:alphaModFix/>
          </a:blip>
          <a:srcRect b="0" l="0" r="0" t="0"/>
          <a:stretch/>
        </p:blipFill>
        <p:spPr>
          <a:xfrm>
            <a:off x="2300270" y="2591785"/>
            <a:ext cx="3795730" cy="2846797"/>
          </a:xfrm>
          <a:prstGeom prst="rect">
            <a:avLst/>
          </a:prstGeom>
          <a:noFill/>
          <a:ln cap="flat" cmpd="sng" w="9525">
            <a:solidFill>
              <a:schemeClr val="dk1"/>
            </a:solidFill>
            <a:prstDash val="solid"/>
            <a:round/>
            <a:headEnd len="sm" w="sm" type="none"/>
            <a:tailEnd len="sm" w="sm" type="none"/>
          </a:ln>
        </p:spPr>
      </p:pic>
      <p:pic>
        <p:nvPicPr>
          <p:cNvPr id="405" name="Google Shape;405;p42"/>
          <p:cNvPicPr preferRelativeResize="0"/>
          <p:nvPr/>
        </p:nvPicPr>
        <p:blipFill rotWithShape="1">
          <a:blip r:embed="rId4">
            <a:alphaModFix/>
          </a:blip>
          <a:srcRect b="0" l="0" r="0" t="0"/>
          <a:stretch/>
        </p:blipFill>
        <p:spPr>
          <a:xfrm rot="5400000">
            <a:off x="6815449" y="1064647"/>
            <a:ext cx="5596173" cy="419713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solidFill>
          <a:schemeClr val="lt1"/>
        </a:solidFill>
      </p:bgPr>
    </p:bg>
    <p:spTree>
      <p:nvGrpSpPr>
        <p:cNvPr id="409" name="Shape 409"/>
        <p:cNvGrpSpPr/>
        <p:nvPr/>
      </p:nvGrpSpPr>
      <p:grpSpPr>
        <a:xfrm>
          <a:off x="0" y="0"/>
          <a:ext cx="0" cy="0"/>
          <a:chOff x="0" y="0"/>
          <a:chExt cx="0" cy="0"/>
        </a:xfrm>
      </p:grpSpPr>
      <p:pic>
        <p:nvPicPr>
          <p:cNvPr id="410" name="Google Shape;410;p45"/>
          <p:cNvPicPr preferRelativeResize="0"/>
          <p:nvPr/>
        </p:nvPicPr>
        <p:blipFill rotWithShape="1">
          <a:blip r:embed="rId3">
            <a:alphaModFix/>
          </a:blip>
          <a:srcRect b="0" l="21546" r="21546" t="0"/>
          <a:stretch/>
        </p:blipFill>
        <p:spPr>
          <a:xfrm>
            <a:off x="6993653" y="10"/>
            <a:ext cx="5198347" cy="6857990"/>
          </a:xfrm>
          <a:custGeom>
            <a:rect b="b" l="l" r="r" t="t"/>
            <a:pathLst>
              <a:path extrusionOk="0" h="6857999" w="4575785">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a:noFill/>
          <a:ln>
            <a:noFill/>
          </a:ln>
        </p:spPr>
      </p:pic>
      <p:sp>
        <p:nvSpPr>
          <p:cNvPr id="411" name="Google Shape;411;p45"/>
          <p:cNvSpPr txBox="1"/>
          <p:nvPr/>
        </p:nvSpPr>
        <p:spPr>
          <a:xfrm>
            <a:off x="1025769" y="806833"/>
            <a:ext cx="5070231" cy="1696099"/>
          </a:xfrm>
          <a:prstGeom prst="rect">
            <a:avLst/>
          </a:prstGeom>
          <a:noFill/>
          <a:ln>
            <a:noFill/>
          </a:ln>
        </p:spPr>
        <p:txBody>
          <a:bodyPr anchorCtr="0" anchor="b" bIns="45700" lIns="91425" spcFirstLastPara="1" rIns="91425" wrap="square" tIns="45700">
            <a:normAutofit fontScale="70000" lnSpcReduction="20000"/>
          </a:bodyPr>
          <a:lstStyle/>
          <a:p>
            <a:pPr indent="0" lvl="0" marL="0" marR="0" rtl="0" algn="ctr">
              <a:lnSpc>
                <a:spcPct val="90000"/>
              </a:lnSpc>
              <a:spcBef>
                <a:spcPts val="0"/>
              </a:spcBef>
              <a:spcAft>
                <a:spcPts val="0"/>
              </a:spcAft>
              <a:buClr>
                <a:srgbClr val="4684AC"/>
              </a:buClr>
              <a:buSzPct val="100000"/>
              <a:buFont typeface="Calibri"/>
              <a:buNone/>
            </a:pPr>
            <a:r>
              <a:rPr b="0" i="0" lang="en-IE" sz="6000" u="none" cap="none" strike="noStrike">
                <a:solidFill>
                  <a:srgbClr val="4684AC"/>
                </a:solidFill>
                <a:latin typeface="Calibri"/>
                <a:ea typeface="Calibri"/>
                <a:cs typeface="Calibri"/>
                <a:sym typeface="Calibri"/>
              </a:rPr>
              <a:t>Thank You</a:t>
            </a:r>
            <a:br>
              <a:rPr b="0" i="0" lang="en-IE" sz="6000" u="none" cap="none" strike="noStrike">
                <a:solidFill>
                  <a:srgbClr val="4684AC"/>
                </a:solidFill>
                <a:latin typeface="Calibri"/>
                <a:ea typeface="Calibri"/>
                <a:cs typeface="Calibri"/>
                <a:sym typeface="Calibri"/>
              </a:rPr>
            </a:br>
            <a:r>
              <a:rPr b="0" i="0" lang="en-IE" sz="6000" u="none" cap="none" strike="noStrike">
                <a:solidFill>
                  <a:srgbClr val="4684AC"/>
                </a:solidFill>
                <a:latin typeface="Calibri"/>
                <a:ea typeface="Calibri"/>
                <a:cs typeface="Calibri"/>
                <a:sym typeface="Calibri"/>
              </a:rPr>
              <a:t> </a:t>
            </a:r>
            <a:br>
              <a:rPr b="0" i="0" lang="en-IE" sz="6000" u="none" cap="none" strike="noStrike">
                <a:solidFill>
                  <a:srgbClr val="4684AC"/>
                </a:solidFill>
                <a:latin typeface="Calibri"/>
                <a:ea typeface="Calibri"/>
                <a:cs typeface="Calibri"/>
                <a:sym typeface="Calibri"/>
              </a:rPr>
            </a:br>
            <a:r>
              <a:rPr b="0" i="0" lang="en-IE" sz="6000" u="none" cap="none" strike="noStrike">
                <a:solidFill>
                  <a:srgbClr val="4684AC"/>
                </a:solidFill>
                <a:latin typeface="Calibri"/>
                <a:ea typeface="Calibri"/>
                <a:cs typeface="Calibri"/>
                <a:sym typeface="Calibri"/>
              </a:rPr>
              <a:t>Go raibh maith agaibh</a:t>
            </a:r>
            <a:endParaRPr b="0" i="0" sz="6000" u="none" cap="none" strike="noStrike">
              <a:solidFill>
                <a:schemeClr val="dk1"/>
              </a:solidFill>
              <a:latin typeface="Calibri"/>
              <a:ea typeface="Calibri"/>
              <a:cs typeface="Calibri"/>
              <a:sym typeface="Calibri"/>
            </a:endParaRPr>
          </a:p>
        </p:txBody>
      </p:sp>
      <p:pic>
        <p:nvPicPr>
          <p:cNvPr id="412" name="Google Shape;412;p45"/>
          <p:cNvPicPr preferRelativeResize="0"/>
          <p:nvPr/>
        </p:nvPicPr>
        <p:blipFill rotWithShape="1">
          <a:blip r:embed="rId4">
            <a:alphaModFix/>
          </a:blip>
          <a:srcRect b="0" l="0" r="0" t="0"/>
          <a:stretch/>
        </p:blipFill>
        <p:spPr>
          <a:xfrm>
            <a:off x="1314781" y="2996169"/>
            <a:ext cx="4994624" cy="2934418"/>
          </a:xfrm>
          <a:prstGeom prst="rect">
            <a:avLst/>
          </a:prstGeom>
          <a:noFill/>
          <a:ln>
            <a:noFill/>
          </a:ln>
        </p:spPr>
      </p:pic>
      <p:pic>
        <p:nvPicPr>
          <p:cNvPr descr="A blue and white logo&#10;&#10;Description automatically generated" id="413" name="Google Shape;413;p45"/>
          <p:cNvPicPr preferRelativeResize="0"/>
          <p:nvPr/>
        </p:nvPicPr>
        <p:blipFill rotWithShape="1">
          <a:blip r:embed="rId5">
            <a:alphaModFix/>
          </a:blip>
          <a:srcRect b="0" l="0" r="0" t="0"/>
          <a:stretch/>
        </p:blipFill>
        <p:spPr>
          <a:xfrm>
            <a:off x="-11498" y="6135854"/>
            <a:ext cx="1391055" cy="67598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Inishowen Flood</a:t>
            </a:r>
            <a:endParaRPr/>
          </a:p>
        </p:txBody>
      </p:sp>
      <p:pic>
        <p:nvPicPr>
          <p:cNvPr id="79" name="Google Shape;79;p5"/>
          <p:cNvPicPr preferRelativeResize="0"/>
          <p:nvPr/>
        </p:nvPicPr>
        <p:blipFill rotWithShape="1">
          <a:blip r:embed="rId3">
            <a:alphaModFix/>
          </a:blip>
          <a:srcRect b="0" l="0" r="0" t="0"/>
          <a:stretch/>
        </p:blipFill>
        <p:spPr>
          <a:xfrm>
            <a:off x="6969012" y="2756065"/>
            <a:ext cx="4949656" cy="3667760"/>
          </a:xfrm>
          <a:prstGeom prst="rect">
            <a:avLst/>
          </a:prstGeom>
          <a:noFill/>
          <a:ln>
            <a:noFill/>
          </a:ln>
        </p:spPr>
      </p:pic>
      <p:pic>
        <p:nvPicPr>
          <p:cNvPr id="80" name="Google Shape;80;p5"/>
          <p:cNvPicPr preferRelativeResize="0"/>
          <p:nvPr>
            <p:ph idx="1" type="body"/>
          </p:nvPr>
        </p:nvPicPr>
        <p:blipFill rotWithShape="1">
          <a:blip r:embed="rId4">
            <a:alphaModFix/>
          </a:blip>
          <a:srcRect b="0" l="0" r="0" t="0"/>
          <a:stretch/>
        </p:blipFill>
        <p:spPr>
          <a:xfrm>
            <a:off x="5907044" y="455057"/>
            <a:ext cx="5691575" cy="3201511"/>
          </a:xfrm>
          <a:prstGeom prst="rect">
            <a:avLst/>
          </a:prstGeom>
          <a:noFill/>
          <a:ln>
            <a:noFill/>
          </a:ln>
        </p:spPr>
      </p:pic>
      <p:pic>
        <p:nvPicPr>
          <p:cNvPr id="81" name="Google Shape;81;p5"/>
          <p:cNvPicPr preferRelativeResize="0"/>
          <p:nvPr/>
        </p:nvPicPr>
        <p:blipFill rotWithShape="1">
          <a:blip r:embed="rId5">
            <a:alphaModFix/>
          </a:blip>
          <a:srcRect b="0" l="0" r="0" t="0"/>
          <a:stretch/>
        </p:blipFill>
        <p:spPr>
          <a:xfrm>
            <a:off x="273332" y="1361440"/>
            <a:ext cx="5040332" cy="3149600"/>
          </a:xfrm>
          <a:prstGeom prst="rect">
            <a:avLst/>
          </a:prstGeom>
          <a:noFill/>
          <a:ln>
            <a:noFill/>
          </a:ln>
        </p:spPr>
      </p:pic>
      <p:pic>
        <p:nvPicPr>
          <p:cNvPr id="82" name="Google Shape;82;p5"/>
          <p:cNvPicPr preferRelativeResize="0"/>
          <p:nvPr/>
        </p:nvPicPr>
        <p:blipFill rotWithShape="1">
          <a:blip r:embed="rId6">
            <a:alphaModFix/>
          </a:blip>
          <a:srcRect b="0" l="0" r="0" t="0"/>
          <a:stretch/>
        </p:blipFill>
        <p:spPr>
          <a:xfrm>
            <a:off x="2808722" y="4223991"/>
            <a:ext cx="4353135" cy="2321953"/>
          </a:xfrm>
          <a:prstGeom prst="rect">
            <a:avLst/>
          </a:prstGeom>
          <a:noFill/>
          <a:ln>
            <a:noFill/>
          </a:ln>
        </p:spPr>
      </p:pic>
      <p:sp>
        <p:nvSpPr>
          <p:cNvPr id="83" name="Google Shape;83;p5"/>
          <p:cNvSpPr txBox="1"/>
          <p:nvPr/>
        </p:nvSpPr>
        <p:spPr>
          <a:xfrm>
            <a:off x="214686" y="6492875"/>
            <a:ext cx="5796500"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IE" sz="2400" u="none" cap="none" strike="noStrike">
                <a:solidFill>
                  <a:schemeClr val="lt1"/>
                </a:solidFill>
                <a:latin typeface="Calibri"/>
                <a:ea typeface="Calibri"/>
                <a:cs typeface="Calibri"/>
                <a:sym typeface="Calibri"/>
              </a:rPr>
              <a:t>22</a:t>
            </a:r>
            <a:r>
              <a:rPr b="0" baseline="30000" i="0" lang="en-IE" sz="2400" u="none" cap="none" strike="noStrike">
                <a:solidFill>
                  <a:schemeClr val="lt1"/>
                </a:solidFill>
                <a:latin typeface="Calibri"/>
                <a:ea typeface="Calibri"/>
                <a:cs typeface="Calibri"/>
                <a:sym typeface="Calibri"/>
              </a:rPr>
              <a:t>nd</a:t>
            </a:r>
            <a:r>
              <a:rPr b="0" i="0" lang="en-IE" sz="2400" u="none" cap="none" strike="noStrike">
                <a:solidFill>
                  <a:schemeClr val="lt1"/>
                </a:solidFill>
                <a:latin typeface="Calibri"/>
                <a:ea typeface="Calibri"/>
                <a:cs typeface="Calibri"/>
                <a:sym typeface="Calibri"/>
              </a:rPr>
              <a:t> August 2017</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Natural Flood Management</a:t>
            </a:r>
            <a:endParaRPr/>
          </a:p>
        </p:txBody>
      </p:sp>
      <p:sp>
        <p:nvSpPr>
          <p:cNvPr id="89" name="Google Shape;89;p6"/>
          <p:cNvSpPr txBox="1"/>
          <p:nvPr/>
        </p:nvSpPr>
        <p:spPr>
          <a:xfrm>
            <a:off x="920317" y="1484502"/>
            <a:ext cx="9528700" cy="64633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Calibri"/>
              <a:buNone/>
            </a:pPr>
            <a:r>
              <a:rPr b="0" i="0" lang="en-IE" sz="1800" u="none" cap="none" strike="noStrike">
                <a:solidFill>
                  <a:srgbClr val="000000"/>
                </a:solidFill>
                <a:latin typeface="Calibri"/>
                <a:ea typeface="Calibri"/>
                <a:cs typeface="Calibri"/>
                <a:sym typeface="Calibri"/>
              </a:rPr>
              <a:t>After the flood of 2017, IRT began looking into natural water retention measures.  3 phase project:</a:t>
            </a:r>
            <a:br>
              <a:rPr b="0" i="0" lang="en-IE" sz="1800" u="none" cap="none" strike="noStrike">
                <a:solidFill>
                  <a:srgbClr val="000000"/>
                </a:solidFill>
                <a:latin typeface="Calibri"/>
                <a:ea typeface="Calibri"/>
                <a:cs typeface="Calibri"/>
                <a:sym typeface="Calibri"/>
              </a:rPr>
            </a:br>
            <a:r>
              <a:rPr b="0" i="0" lang="en-IE" sz="1800" u="none" cap="none" strike="noStrike">
                <a:solidFill>
                  <a:srgbClr val="000000"/>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sp>
        <p:nvSpPr>
          <p:cNvPr id="90" name="Google Shape;90;p6"/>
          <p:cNvSpPr/>
          <p:nvPr/>
        </p:nvSpPr>
        <p:spPr>
          <a:xfrm>
            <a:off x="624949" y="2058798"/>
            <a:ext cx="10969286" cy="1325563"/>
          </a:xfrm>
          <a:prstGeom prst="roundRect">
            <a:avLst>
              <a:gd fmla="val 16667" name="adj"/>
            </a:avLst>
          </a:prstGeom>
          <a:solidFill>
            <a:srgbClr val="DDEAF6"/>
          </a:solidFill>
          <a:ln cap="flat" cmpd="sng" w="12700">
            <a:solidFill>
              <a:srgbClr val="31538F"/>
            </a:solidFill>
            <a:prstDash val="solid"/>
            <a:miter lim="8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IE" sz="1800" u="sng" cap="none" strike="noStrike">
                <a:solidFill>
                  <a:srgbClr val="000000"/>
                </a:solidFill>
                <a:latin typeface="Calibri"/>
                <a:ea typeface="Calibri"/>
                <a:cs typeface="Calibri"/>
                <a:sym typeface="Calibri"/>
              </a:rPr>
              <a:t>1. Awareness raising</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en-IE" sz="1800" u="none" cap="none" strike="noStrike">
                <a:solidFill>
                  <a:srgbClr val="000000"/>
                </a:solidFill>
                <a:latin typeface="Calibri"/>
                <a:ea typeface="Calibri"/>
                <a:cs typeface="Calibri"/>
                <a:sym typeface="Calibri"/>
              </a:rPr>
              <a:t>Feb 2018	Slow the Flow event to introduce concept to community. Funded by LAWPRO/OPW</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en-IE" sz="1800" u="none" cap="none" strike="noStrike">
                <a:solidFill>
                  <a:srgbClr val="000000"/>
                </a:solidFill>
                <a:latin typeface="Calibri"/>
                <a:ea typeface="Calibri"/>
                <a:cs typeface="Calibri"/>
                <a:sym typeface="Calibri"/>
              </a:rPr>
              <a:t>Sep-Oct 2018	Awareness of measures for river restoration and woodlands for water. Funded by LAWPRO</a:t>
            </a:r>
            <a:endParaRPr b="0" i="0" sz="1400" u="none" cap="none" strike="noStrike">
              <a:solidFill>
                <a:srgbClr val="000000"/>
              </a:solidFill>
              <a:latin typeface="Arial"/>
              <a:ea typeface="Arial"/>
              <a:cs typeface="Arial"/>
              <a:sym typeface="Arial"/>
            </a:endParaRPr>
          </a:p>
        </p:txBody>
      </p:sp>
      <p:sp>
        <p:nvSpPr>
          <p:cNvPr id="91" name="Google Shape;91;p6"/>
          <p:cNvSpPr/>
          <p:nvPr/>
        </p:nvSpPr>
        <p:spPr>
          <a:xfrm>
            <a:off x="624950" y="3658049"/>
            <a:ext cx="10942100" cy="1227122"/>
          </a:xfrm>
          <a:prstGeom prst="roundRect">
            <a:avLst>
              <a:gd fmla="val 16667" name="adj"/>
            </a:avLst>
          </a:prstGeom>
          <a:solidFill>
            <a:srgbClr val="BBD6EE"/>
          </a:solidFill>
          <a:ln cap="flat" cmpd="sng" w="12700">
            <a:solidFill>
              <a:srgbClr val="31538F"/>
            </a:solidFill>
            <a:prstDash val="solid"/>
            <a:miter lim="8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IE" sz="1800" u="none" cap="none" strike="noStrike">
                <a:solidFill>
                  <a:srgbClr val="000000"/>
                </a:solidFill>
                <a:latin typeface="Calibri"/>
                <a:ea typeface="Calibri"/>
                <a:cs typeface="Calibri"/>
                <a:sym typeface="Calibri"/>
              </a:rPr>
              <a:t>2. </a:t>
            </a:r>
            <a:r>
              <a:rPr b="0" i="0" lang="en-IE" sz="1800" u="sng" cap="none" strike="noStrike">
                <a:solidFill>
                  <a:srgbClr val="000000"/>
                </a:solidFill>
                <a:latin typeface="Calibri"/>
                <a:ea typeface="Calibri"/>
                <a:cs typeface="Calibri"/>
                <a:sym typeface="Calibri"/>
              </a:rPr>
              <a:t>Scoping Project</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en-IE" sz="1800" u="none" cap="none" strike="noStrike">
                <a:solidFill>
                  <a:srgbClr val="000000"/>
                </a:solidFill>
                <a:latin typeface="Calibri"/>
                <a:ea typeface="Calibri"/>
                <a:cs typeface="Calibri"/>
                <a:sym typeface="Calibri"/>
              </a:rPr>
              <a:t>Nov 2018	Collaboration with Trinity College to look at potential for NFM in Inishowen.  Funded by OPW.</a:t>
            </a:r>
            <a:endParaRPr b="0" i="0" sz="1800" u="none" cap="none" strike="noStrike">
              <a:solidFill>
                <a:srgbClr val="000000"/>
              </a:solidFill>
              <a:latin typeface="Calibri"/>
              <a:ea typeface="Calibri"/>
              <a:cs typeface="Calibri"/>
              <a:sym typeface="Calibri"/>
            </a:endParaRPr>
          </a:p>
          <a:p>
            <a:pPr indent="0" lvl="1" marL="457200" marR="0" rtl="0" algn="l">
              <a:lnSpc>
                <a:spcPct val="100000"/>
              </a:lnSpc>
              <a:spcBef>
                <a:spcPts val="0"/>
              </a:spcBef>
              <a:spcAft>
                <a:spcPts val="0"/>
              </a:spcAft>
              <a:buClr>
                <a:srgbClr val="000000"/>
              </a:buClr>
              <a:buSzPts val="1800"/>
              <a:buFont typeface="Arial"/>
              <a:buNone/>
            </a:pPr>
            <a:r>
              <a:rPr b="0" i="0" lang="en-IE" sz="1800" u="none" cap="none" strike="noStrike">
                <a:solidFill>
                  <a:srgbClr val="000000"/>
                </a:solidFill>
                <a:latin typeface="Calibri"/>
                <a:ea typeface="Calibri"/>
                <a:cs typeface="Calibri"/>
                <a:sym typeface="Calibri"/>
              </a:rPr>
              <a:t>Mar-Jul 2020	Community Consultations to gauge interest</a:t>
            </a:r>
            <a:endParaRPr b="0" i="0" sz="1400" u="none" cap="none" strike="noStrike">
              <a:solidFill>
                <a:srgbClr val="000000"/>
              </a:solidFill>
              <a:latin typeface="Arial"/>
              <a:ea typeface="Arial"/>
              <a:cs typeface="Arial"/>
              <a:sym typeface="Arial"/>
            </a:endParaRPr>
          </a:p>
        </p:txBody>
      </p:sp>
      <p:sp>
        <p:nvSpPr>
          <p:cNvPr id="92" name="Google Shape;92;p6"/>
          <p:cNvSpPr/>
          <p:nvPr/>
        </p:nvSpPr>
        <p:spPr>
          <a:xfrm>
            <a:off x="616994" y="5175958"/>
            <a:ext cx="10942101" cy="1100546"/>
          </a:xfrm>
          <a:prstGeom prst="roundRect">
            <a:avLst>
              <a:gd fmla="val 16667" name="adj"/>
            </a:avLst>
          </a:prstGeom>
          <a:solidFill>
            <a:srgbClr val="9CC2E5"/>
          </a:solidFill>
          <a:ln cap="flat" cmpd="sng" w="12700">
            <a:solidFill>
              <a:srgbClr val="31538F"/>
            </a:solidFill>
            <a:prstDash val="solid"/>
            <a:miter lim="8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IE" sz="1800" u="none" cap="none" strike="noStrike">
                <a:solidFill>
                  <a:srgbClr val="000000"/>
                </a:solidFill>
                <a:latin typeface="Calibri"/>
                <a:ea typeface="Calibri"/>
                <a:cs typeface="Calibri"/>
                <a:sym typeface="Calibri"/>
              </a:rPr>
              <a:t>3. </a:t>
            </a:r>
            <a:r>
              <a:rPr b="0" i="0" lang="en-IE" sz="1800" u="sng" cap="none" strike="noStrike">
                <a:solidFill>
                  <a:srgbClr val="000000"/>
                </a:solidFill>
                <a:latin typeface="Calibri"/>
                <a:ea typeface="Calibri"/>
                <a:cs typeface="Calibri"/>
                <a:sym typeface="Calibri"/>
              </a:rPr>
              <a:t>Implementation</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en-IE" sz="1800" u="none" cap="none" strike="noStrike">
                <a:solidFill>
                  <a:srgbClr val="000000"/>
                </a:solidFill>
                <a:latin typeface="Calibri"/>
                <a:ea typeface="Calibri"/>
                <a:cs typeface="Calibri"/>
                <a:sym typeface="Calibri"/>
              </a:rPr>
              <a:t>Dec 2020	Secured funds from multiple agencies to implement measures </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800"/>
              <a:buFont typeface="Arial"/>
              <a:buNone/>
            </a:pPr>
            <a:r>
              <a:rPr b="0" i="0" lang="en-IE" sz="1800" u="none" cap="none" strike="noStrike">
                <a:solidFill>
                  <a:srgbClr val="000000"/>
                </a:solidFill>
                <a:latin typeface="Calibri"/>
                <a:ea typeface="Calibri"/>
                <a:cs typeface="Calibri"/>
                <a:sym typeface="Calibri"/>
              </a:rPr>
              <a:t>		(EU Leader, OPW, LAWPRO, Donegal CoCo)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IE"/>
              <a:t>Project Partners</a:t>
            </a:r>
            <a:endParaRPr/>
          </a:p>
        </p:txBody>
      </p:sp>
      <p:sp>
        <p:nvSpPr>
          <p:cNvPr id="98" name="Google Shape;98;p7"/>
          <p:cNvSpPr txBox="1"/>
          <p:nvPr>
            <p:ph idx="1" type="body"/>
          </p:nvPr>
        </p:nvSpPr>
        <p:spPr>
          <a:xfrm>
            <a:off x="726816" y="1741519"/>
            <a:ext cx="6312500" cy="3390187"/>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IE"/>
              <a:t>Flooding consultant</a:t>
            </a:r>
            <a:endParaRPr/>
          </a:p>
          <a:p>
            <a:pPr indent="-228600" lvl="0" marL="228600" rtl="0" algn="l">
              <a:lnSpc>
                <a:spcPct val="90000"/>
              </a:lnSpc>
              <a:spcBef>
                <a:spcPts val="1000"/>
              </a:spcBef>
              <a:spcAft>
                <a:spcPts val="0"/>
              </a:spcAft>
              <a:buClr>
                <a:schemeClr val="dk1"/>
              </a:buClr>
              <a:buSzPct val="100000"/>
              <a:buChar char="•"/>
            </a:pPr>
            <a:r>
              <a:rPr lang="en-IE"/>
              <a:t>Landowner Liaison</a:t>
            </a:r>
            <a:endParaRPr/>
          </a:p>
          <a:p>
            <a:pPr indent="-228600" lvl="0" marL="228600" rtl="0" algn="l">
              <a:lnSpc>
                <a:spcPct val="90000"/>
              </a:lnSpc>
              <a:spcBef>
                <a:spcPts val="1000"/>
              </a:spcBef>
              <a:spcAft>
                <a:spcPts val="0"/>
              </a:spcAft>
              <a:buClr>
                <a:schemeClr val="dk1"/>
              </a:buClr>
              <a:buSzPct val="100000"/>
              <a:buChar char="•"/>
            </a:pPr>
            <a:r>
              <a:rPr lang="en-IE"/>
              <a:t>Ecologist</a:t>
            </a:r>
            <a:endParaRPr/>
          </a:p>
          <a:p>
            <a:pPr indent="-228600" lvl="0" marL="228600" rtl="0" algn="l">
              <a:lnSpc>
                <a:spcPct val="90000"/>
              </a:lnSpc>
              <a:spcBef>
                <a:spcPts val="1000"/>
              </a:spcBef>
              <a:spcAft>
                <a:spcPts val="0"/>
              </a:spcAft>
              <a:buClr>
                <a:schemeClr val="dk1"/>
              </a:buClr>
              <a:buSzPct val="100000"/>
              <a:buChar char="•"/>
            </a:pPr>
            <a:r>
              <a:rPr lang="en-IE"/>
              <a:t>Works Contractor</a:t>
            </a:r>
            <a:endParaRPr/>
          </a:p>
          <a:p>
            <a:pPr indent="-228600" lvl="0" marL="228600" rtl="0" algn="l">
              <a:lnSpc>
                <a:spcPct val="90000"/>
              </a:lnSpc>
              <a:spcBef>
                <a:spcPts val="1000"/>
              </a:spcBef>
              <a:spcAft>
                <a:spcPts val="0"/>
              </a:spcAft>
              <a:buClr>
                <a:schemeClr val="dk1"/>
              </a:buClr>
              <a:buSzPct val="100000"/>
              <a:buChar char="•"/>
            </a:pPr>
            <a:r>
              <a:rPr lang="en-IE"/>
              <a:t>Film Services</a:t>
            </a:r>
            <a:endParaRPr/>
          </a:p>
          <a:p>
            <a:pPr indent="-228600" lvl="0" marL="228600" rtl="0" algn="l">
              <a:lnSpc>
                <a:spcPct val="90000"/>
              </a:lnSpc>
              <a:spcBef>
                <a:spcPts val="1000"/>
              </a:spcBef>
              <a:spcAft>
                <a:spcPts val="0"/>
              </a:spcAft>
              <a:buClr>
                <a:schemeClr val="dk1"/>
              </a:buClr>
              <a:buSzPct val="100000"/>
              <a:buChar char="•"/>
            </a:pPr>
            <a:r>
              <a:rPr lang="en-IE"/>
              <a:t>Branding and Promotion</a:t>
            </a:r>
            <a:endParaRPr/>
          </a:p>
          <a:p>
            <a:pPr indent="-228600" lvl="0" marL="228600" rtl="0" algn="l">
              <a:lnSpc>
                <a:spcPct val="90000"/>
              </a:lnSpc>
              <a:spcBef>
                <a:spcPts val="1000"/>
              </a:spcBef>
              <a:spcAft>
                <a:spcPts val="0"/>
              </a:spcAft>
              <a:buClr>
                <a:schemeClr val="dk1"/>
              </a:buClr>
              <a:buSzPct val="100000"/>
              <a:buChar char="•"/>
            </a:pPr>
            <a:r>
              <a:rPr lang="en-IE"/>
              <a:t>Community facilities</a:t>
            </a:r>
            <a:endParaRPr/>
          </a:p>
          <a:p>
            <a:pPr indent="-228600" lvl="0" marL="228600" rtl="0" algn="l">
              <a:lnSpc>
                <a:spcPct val="90000"/>
              </a:lnSpc>
              <a:spcBef>
                <a:spcPts val="1000"/>
              </a:spcBef>
              <a:spcAft>
                <a:spcPts val="0"/>
              </a:spcAft>
              <a:buClr>
                <a:schemeClr val="dk1"/>
              </a:buClr>
              <a:buSzPct val="100000"/>
              <a:buChar char="•"/>
            </a:pPr>
            <a:r>
              <a:rPr lang="en-IE"/>
              <a:t>Agencies</a:t>
            </a:r>
            <a:endParaRPr/>
          </a:p>
          <a:p>
            <a:pPr indent="0" lvl="0" marL="0" rtl="0" algn="l">
              <a:lnSpc>
                <a:spcPct val="90000"/>
              </a:lnSpc>
              <a:spcBef>
                <a:spcPts val="1000"/>
              </a:spcBef>
              <a:spcAft>
                <a:spcPts val="0"/>
              </a:spcAft>
              <a:buClr>
                <a:schemeClr val="dk1"/>
              </a:buClr>
              <a:buSzPct val="100000"/>
              <a:buNone/>
            </a:pPr>
            <a:r>
              <a:t/>
            </a:r>
            <a:endParaRPr/>
          </a:p>
          <a:p>
            <a:pPr indent="-64135" lvl="0" marL="228600" rtl="0" algn="l">
              <a:lnSpc>
                <a:spcPct val="90000"/>
              </a:lnSpc>
              <a:spcBef>
                <a:spcPts val="1000"/>
              </a:spcBef>
              <a:spcAft>
                <a:spcPts val="0"/>
              </a:spcAft>
              <a:buClr>
                <a:schemeClr val="dk1"/>
              </a:buClr>
              <a:buSzPct val="100000"/>
              <a:buNone/>
            </a:pPr>
            <a:r>
              <a:t/>
            </a:r>
            <a:endParaRPr/>
          </a:p>
          <a:p>
            <a:pPr indent="-64135" lvl="0" marL="228600" rtl="0" algn="l">
              <a:lnSpc>
                <a:spcPct val="90000"/>
              </a:lnSpc>
              <a:spcBef>
                <a:spcPts val="1000"/>
              </a:spcBef>
              <a:spcAft>
                <a:spcPts val="0"/>
              </a:spcAft>
              <a:buClr>
                <a:schemeClr val="dk1"/>
              </a:buClr>
              <a:buSzPct val="100000"/>
              <a:buNone/>
            </a:pPr>
            <a:r>
              <a:t/>
            </a:r>
            <a:endParaRPr/>
          </a:p>
          <a:p>
            <a:pPr indent="0" lvl="0" marL="0" rtl="0" algn="ctr">
              <a:lnSpc>
                <a:spcPct val="90000"/>
              </a:lnSpc>
              <a:spcBef>
                <a:spcPts val="1000"/>
              </a:spcBef>
              <a:spcAft>
                <a:spcPts val="0"/>
              </a:spcAft>
              <a:buClr>
                <a:schemeClr val="dk1"/>
              </a:buClr>
              <a:buSzPct val="100000"/>
              <a:buNone/>
            </a:pPr>
            <a:r>
              <a:t/>
            </a:r>
            <a:endParaRPr/>
          </a:p>
          <a:p>
            <a:pPr indent="0" lvl="0" marL="0" rtl="0" algn="ctr">
              <a:lnSpc>
                <a:spcPct val="90000"/>
              </a:lnSpc>
              <a:spcBef>
                <a:spcPts val="1000"/>
              </a:spcBef>
              <a:spcAft>
                <a:spcPts val="0"/>
              </a:spcAft>
              <a:buClr>
                <a:schemeClr val="dk1"/>
              </a:buClr>
              <a:buSzPct val="100000"/>
              <a:buNone/>
            </a:pPr>
            <a:r>
              <a:t/>
            </a:r>
            <a:endParaRPr/>
          </a:p>
        </p:txBody>
      </p:sp>
      <p:sp>
        <p:nvSpPr>
          <p:cNvPr id="99" name="Google Shape;99;p7"/>
          <p:cNvSpPr/>
          <p:nvPr/>
        </p:nvSpPr>
        <p:spPr>
          <a:xfrm>
            <a:off x="4216555" y="4480710"/>
            <a:ext cx="2540211" cy="908036"/>
          </a:xfrm>
          <a:prstGeom prst="roundRect">
            <a:avLst>
              <a:gd fmla="val 16667" name="adj"/>
            </a:avLst>
          </a:prstGeom>
          <a:solidFill>
            <a:schemeClr val="accent1"/>
          </a:solidFill>
          <a:ln cap="flat" cmpd="sng" w="12700">
            <a:solidFill>
              <a:srgbClr val="31538F"/>
            </a:solidFill>
            <a:prstDash val="solid"/>
            <a:miter lim="8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00" name="Google Shape;100;p7"/>
          <p:cNvSpPr txBox="1"/>
          <p:nvPr/>
        </p:nvSpPr>
        <p:spPr>
          <a:xfrm>
            <a:off x="4341181" y="4601391"/>
            <a:ext cx="2315254" cy="658835"/>
          </a:xfrm>
          <a:prstGeom prst="rect">
            <a:avLst/>
          </a:prstGeom>
          <a:no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rgbClr val="000000"/>
              </a:buClr>
              <a:buSzPts val="3600"/>
              <a:buFont typeface="Arial"/>
              <a:buNone/>
            </a:pPr>
            <a:r>
              <a:rPr b="0" i="0" lang="en-IE" sz="3600" u="none" cap="none" strike="noStrike">
                <a:solidFill>
                  <a:schemeClr val="lt1"/>
                </a:solidFill>
                <a:latin typeface="Calibri"/>
                <a:ea typeface="Calibri"/>
                <a:cs typeface="Calibri"/>
                <a:sym typeface="Calibri"/>
              </a:rPr>
              <a:t>~€ 135,000</a:t>
            </a:r>
            <a:endParaRPr b="0" i="0" sz="1400" u="none" cap="none" strike="noStrike">
              <a:solidFill>
                <a:srgbClr val="000000"/>
              </a:solidFill>
              <a:latin typeface="Arial"/>
              <a:ea typeface="Arial"/>
              <a:cs typeface="Arial"/>
              <a:sym typeface="Arial"/>
            </a:endParaRPr>
          </a:p>
        </p:txBody>
      </p:sp>
      <p:pic>
        <p:nvPicPr>
          <p:cNvPr descr="Logo, company name&#10;&#10;Description automatically generated" id="101" name="Google Shape;101;p7"/>
          <p:cNvPicPr preferRelativeResize="0"/>
          <p:nvPr/>
        </p:nvPicPr>
        <p:blipFill rotWithShape="1">
          <a:blip r:embed="rId3">
            <a:alphaModFix/>
          </a:blip>
          <a:srcRect b="0" l="0" r="0" t="0"/>
          <a:stretch/>
        </p:blipFill>
        <p:spPr>
          <a:xfrm>
            <a:off x="5498808" y="743721"/>
            <a:ext cx="6044935" cy="2833979"/>
          </a:xfrm>
          <a:prstGeom prst="rect">
            <a:avLst/>
          </a:prstGeom>
          <a:noFill/>
          <a:ln>
            <a:noFill/>
          </a:ln>
        </p:spPr>
      </p:pic>
      <p:sp>
        <p:nvSpPr>
          <p:cNvPr id="102" name="Google Shape;102;p7"/>
          <p:cNvSpPr txBox="1"/>
          <p:nvPr/>
        </p:nvSpPr>
        <p:spPr>
          <a:xfrm>
            <a:off x="7420425" y="4149847"/>
            <a:ext cx="2826080" cy="1963718"/>
          </a:xfrm>
          <a:prstGeom prst="rect">
            <a:avLst/>
          </a:prstGeom>
          <a:noFill/>
          <a:ln>
            <a:noFill/>
          </a:ln>
        </p:spPr>
        <p:txBody>
          <a:bodyPr anchorCtr="0" anchor="t" bIns="45700" lIns="91425" spcFirstLastPara="1" rIns="91425" wrap="square" tIns="45700">
            <a:normAutofit lnSpcReduction="10000"/>
          </a:bodyPr>
          <a:lstStyle/>
          <a:p>
            <a:pPr indent="-228600" lvl="0" marL="228600" marR="0" rtl="0" algn="l">
              <a:lnSpc>
                <a:spcPct val="90000"/>
              </a:lnSpc>
              <a:spcBef>
                <a:spcPts val="0"/>
              </a:spcBef>
              <a:spcAft>
                <a:spcPts val="0"/>
              </a:spcAft>
              <a:buClr>
                <a:schemeClr val="dk1"/>
              </a:buClr>
              <a:buSzPts val="2800"/>
              <a:buFont typeface="Arial"/>
              <a:buChar char="•"/>
            </a:pPr>
            <a:r>
              <a:rPr b="0" i="0" lang="en-IE" sz="2800" u="none" cap="none" strike="noStrike">
                <a:solidFill>
                  <a:schemeClr val="dk1"/>
                </a:solidFill>
                <a:latin typeface="Calibri"/>
                <a:ea typeface="Calibri"/>
                <a:cs typeface="Calibri"/>
                <a:sym typeface="Calibri"/>
              </a:rPr>
              <a:t>EU LEADER</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800"/>
              <a:buFont typeface="Arial"/>
              <a:buChar char="•"/>
            </a:pPr>
            <a:r>
              <a:rPr b="0" i="0" lang="en-IE" sz="2800" u="none" cap="none" strike="noStrike">
                <a:solidFill>
                  <a:schemeClr val="dk1"/>
                </a:solidFill>
                <a:latin typeface="Calibri"/>
                <a:ea typeface="Calibri"/>
                <a:cs typeface="Calibri"/>
                <a:sym typeface="Calibri"/>
              </a:rPr>
              <a:t>OPW</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800"/>
              <a:buFont typeface="Arial"/>
              <a:buChar char="•"/>
            </a:pPr>
            <a:r>
              <a:rPr b="0" i="0" lang="en-IE" sz="2800" u="none" cap="none" strike="noStrike">
                <a:solidFill>
                  <a:schemeClr val="dk1"/>
                </a:solidFill>
                <a:latin typeface="Calibri"/>
                <a:ea typeface="Calibri"/>
                <a:cs typeface="Calibri"/>
                <a:sym typeface="Calibri"/>
              </a:rPr>
              <a:t>LAWPRO</a:t>
            </a:r>
            <a:endParaRPr b="0" i="0" sz="1400" u="none" cap="none" strike="noStrike">
              <a:solidFill>
                <a:srgbClr val="000000"/>
              </a:solidFill>
              <a:latin typeface="Arial"/>
              <a:ea typeface="Arial"/>
              <a:cs typeface="Arial"/>
              <a:sym typeface="Arial"/>
            </a:endParaRPr>
          </a:p>
          <a:p>
            <a:pPr indent="-228600" lvl="0" marL="228600" marR="0" rtl="0" algn="l">
              <a:lnSpc>
                <a:spcPct val="90000"/>
              </a:lnSpc>
              <a:spcBef>
                <a:spcPts val="1000"/>
              </a:spcBef>
              <a:spcAft>
                <a:spcPts val="0"/>
              </a:spcAft>
              <a:buClr>
                <a:schemeClr val="dk1"/>
              </a:buClr>
              <a:buSzPts val="2800"/>
              <a:buFont typeface="Arial"/>
              <a:buChar char="•"/>
            </a:pPr>
            <a:r>
              <a:rPr b="0" i="0" lang="en-IE" sz="2800" u="none" cap="none" strike="noStrike">
                <a:solidFill>
                  <a:schemeClr val="dk1"/>
                </a:solidFill>
                <a:latin typeface="Calibri"/>
                <a:ea typeface="Calibri"/>
                <a:cs typeface="Calibri"/>
                <a:sym typeface="Calibri"/>
              </a:rPr>
              <a:t>Donegal CoCo</a:t>
            </a:r>
            <a:endParaRPr b="0" i="0" sz="28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50800" lvl="0" marL="228600" marR="0" rtl="0" algn="l">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ts val="2800"/>
              <a:buFont typeface="Arial"/>
              <a:buNone/>
            </a:pPr>
            <a:r>
              <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grass, sky, outdoor, field&#10;&#10;Description automatically generated" id="107" name="Google Shape;107;p8"/>
          <p:cNvPicPr preferRelativeResize="0"/>
          <p:nvPr/>
        </p:nvPicPr>
        <p:blipFill rotWithShape="1">
          <a:blip r:embed="rId3">
            <a:alphaModFix/>
          </a:blip>
          <a:srcRect b="-2" l="16388" r="9589" t="0"/>
          <a:stretch/>
        </p:blipFill>
        <p:spPr>
          <a:xfrm>
            <a:off x="264108" y="547633"/>
            <a:ext cx="5668684" cy="5743618"/>
          </a:xfrm>
          <a:prstGeom prst="rect">
            <a:avLst/>
          </a:prstGeom>
          <a:noFill/>
          <a:ln cap="sq" cmpd="sng" w="38100">
            <a:solidFill>
              <a:srgbClr val="000000"/>
            </a:solidFill>
            <a:prstDash val="solid"/>
            <a:miter lim="80"/>
            <a:headEnd len="sm" w="sm" type="none"/>
            <a:tailEnd len="sm" w="sm" type="none"/>
          </a:ln>
          <a:effectLst>
            <a:outerShdw blurRad="50800" rotWithShape="0" algn="tl" dir="2700000" dist="38100">
              <a:srgbClr val="000000">
                <a:alpha val="43137"/>
              </a:srgbClr>
            </a:outerShdw>
          </a:effectLst>
        </p:spPr>
      </p:pic>
      <p:pic>
        <p:nvPicPr>
          <p:cNvPr descr="A picture containing grass, outdoor, sky, nature&#10;&#10;Description automatically generated" id="108" name="Google Shape;108;p8"/>
          <p:cNvPicPr preferRelativeResize="0"/>
          <p:nvPr/>
        </p:nvPicPr>
        <p:blipFill rotWithShape="1">
          <a:blip r:embed="rId4">
            <a:alphaModFix/>
          </a:blip>
          <a:srcRect b="-2" l="21829" r="4067" t="0"/>
          <a:stretch/>
        </p:blipFill>
        <p:spPr>
          <a:xfrm>
            <a:off x="6195375" y="557189"/>
            <a:ext cx="5674893" cy="5743618"/>
          </a:xfrm>
          <a:prstGeom prst="rect">
            <a:avLst/>
          </a:prstGeom>
          <a:noFill/>
          <a:ln cap="sq" cmpd="sng" w="38100">
            <a:solidFill>
              <a:srgbClr val="000000"/>
            </a:solidFill>
            <a:prstDash val="solid"/>
            <a:miter lim="80"/>
            <a:headEnd len="sm" w="sm" type="none"/>
            <a:tailEnd len="sm" w="sm" type="none"/>
          </a:ln>
          <a:effectLst>
            <a:outerShdw blurRad="50800" rotWithShape="0" algn="tl" dir="2700000" dist="38100">
              <a:srgbClr val="000000">
                <a:alpha val="43137"/>
              </a:srgbClr>
            </a:outerShdw>
          </a:effectLst>
        </p:spPr>
      </p:pic>
      <p:sp>
        <p:nvSpPr>
          <p:cNvPr id="109" name="Google Shape;109;p8"/>
          <p:cNvSpPr txBox="1"/>
          <p:nvPr/>
        </p:nvSpPr>
        <p:spPr>
          <a:xfrm>
            <a:off x="2959963" y="6310367"/>
            <a:ext cx="7258234" cy="132556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Calibri"/>
              <a:buNone/>
            </a:pPr>
            <a:r>
              <a:rPr b="0" i="0" lang="en-IE" sz="2800" u="none" cap="none" strike="noStrike">
                <a:solidFill>
                  <a:schemeClr val="dk1"/>
                </a:solidFill>
                <a:latin typeface="Calibri"/>
                <a:ea typeface="Calibri"/>
                <a:cs typeface="Calibri"/>
                <a:sym typeface="Calibri"/>
              </a:rPr>
              <a:t>Parts of the project area upper catchment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9"/>
          <p:cNvSpPr txBox="1"/>
          <p:nvPr>
            <p:ph type="title"/>
          </p:nvPr>
        </p:nvSpPr>
        <p:spPr>
          <a:xfrm>
            <a:off x="2787073" y="1870652"/>
            <a:ext cx="6658484"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7200"/>
              <a:buFont typeface="Calibri"/>
              <a:buNone/>
            </a:pPr>
            <a:r>
              <a:rPr lang="en-IE" sz="7200"/>
              <a:t>Planning &amp; </a:t>
            </a:r>
            <a:br>
              <a:rPr lang="en-IE" sz="7200"/>
            </a:br>
            <a:r>
              <a:rPr lang="en-IE" sz="7200"/>
              <a:t>Project Elements</a:t>
            </a:r>
            <a:endParaRPr sz="7200"/>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2022-11-14T01:36:14Z</dcterms:created>
  <dc:creator>Trish Murphy</dc:creator>
</cp:coreProperties>
</file>