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344" r:id="rId11"/>
    <p:sldId id="340" r:id="rId12"/>
    <p:sldId id="266" r:id="rId13"/>
    <p:sldId id="345" r:id="rId14"/>
    <p:sldId id="346" r:id="rId15"/>
    <p:sldId id="347" r:id="rId16"/>
    <p:sldId id="357" r:id="rId17"/>
    <p:sldId id="348" r:id="rId18"/>
    <p:sldId id="338" r:id="rId19"/>
    <p:sldId id="362" r:id="rId20"/>
    <p:sldId id="359" r:id="rId21"/>
    <p:sldId id="360" r:id="rId22"/>
    <p:sldId id="361" r:id="rId23"/>
    <p:sldId id="358" r:id="rId24"/>
    <p:sldId id="363" r:id="rId25"/>
    <p:sldId id="364" r:id="rId26"/>
    <p:sldId id="36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1F5479-56C3-4E31-88CB-1A10124C53D7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C052F7F0-19AE-4AD1-9AF9-EE54D2A6B58B}">
      <dgm:prSet phldrT="[Text]" custT="1"/>
      <dgm:spPr/>
      <dgm:t>
        <a:bodyPr/>
        <a:lstStyle/>
        <a:p>
          <a:r>
            <a:rPr lang="en-IE" sz="1800" dirty="0"/>
            <a:t>Community</a:t>
          </a:r>
          <a:br>
            <a:rPr lang="en-IE" sz="1800" dirty="0"/>
          </a:br>
          <a:r>
            <a:rPr lang="en-IE" sz="1800" dirty="0"/>
            <a:t>Knowledge</a:t>
          </a:r>
        </a:p>
      </dgm:t>
    </dgm:pt>
    <dgm:pt modelId="{3791666A-E0FD-460E-BC78-6B8839329ECE}" type="parTrans" cxnId="{F958D300-1184-4465-A5E8-2A980E9146B7}">
      <dgm:prSet/>
      <dgm:spPr/>
      <dgm:t>
        <a:bodyPr/>
        <a:lstStyle/>
        <a:p>
          <a:endParaRPr lang="en-IE"/>
        </a:p>
      </dgm:t>
    </dgm:pt>
    <dgm:pt modelId="{157605F7-1817-4A8C-B1DD-73CF112F3F46}" type="sibTrans" cxnId="{F958D300-1184-4465-A5E8-2A980E9146B7}">
      <dgm:prSet/>
      <dgm:spPr/>
      <dgm:t>
        <a:bodyPr/>
        <a:lstStyle/>
        <a:p>
          <a:endParaRPr lang="en-IE"/>
        </a:p>
      </dgm:t>
    </dgm:pt>
    <dgm:pt modelId="{09CA3879-DD62-431A-BA0A-038E7B329B30}">
      <dgm:prSet phldrT="[Text]"/>
      <dgm:spPr/>
      <dgm:t>
        <a:bodyPr/>
        <a:lstStyle/>
        <a:p>
          <a:r>
            <a:rPr lang="en-IE" dirty="0"/>
            <a:t>Scientific</a:t>
          </a:r>
          <a:br>
            <a:rPr lang="en-IE" dirty="0"/>
          </a:br>
          <a:r>
            <a:rPr lang="en-IE" dirty="0"/>
            <a:t>Knowledge</a:t>
          </a:r>
        </a:p>
      </dgm:t>
    </dgm:pt>
    <dgm:pt modelId="{BD3E6A57-BF2E-430D-81AB-273F113F88B1}" type="parTrans" cxnId="{40391CC3-0B9F-4ED8-B339-D7C8A113AA2C}">
      <dgm:prSet/>
      <dgm:spPr/>
      <dgm:t>
        <a:bodyPr/>
        <a:lstStyle/>
        <a:p>
          <a:endParaRPr lang="en-IE"/>
        </a:p>
      </dgm:t>
    </dgm:pt>
    <dgm:pt modelId="{34C3EAF7-A07D-49AB-AA51-7F59FD191F0B}" type="sibTrans" cxnId="{40391CC3-0B9F-4ED8-B339-D7C8A113AA2C}">
      <dgm:prSet/>
      <dgm:spPr/>
      <dgm:t>
        <a:bodyPr/>
        <a:lstStyle/>
        <a:p>
          <a:endParaRPr lang="en-IE"/>
        </a:p>
      </dgm:t>
    </dgm:pt>
    <dgm:pt modelId="{2E0B9FB6-270E-4B55-A956-79255493AF1F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IE" sz="4400" i="1" dirty="0">
              <a:solidFill>
                <a:schemeClr val="tx1"/>
              </a:solidFill>
            </a:rPr>
            <a:t>Co-designed &amp; Co-produced </a:t>
          </a:r>
          <a:r>
            <a:rPr lang="en-IE" sz="4400" dirty="0">
              <a:solidFill>
                <a:schemeClr val="tx1"/>
              </a:solidFill>
            </a:rPr>
            <a:t>Nature Based Solutions</a:t>
          </a:r>
        </a:p>
      </dgm:t>
    </dgm:pt>
    <dgm:pt modelId="{6D8D377E-B6D2-4FC6-B28F-EB504FB67E6B}" type="parTrans" cxnId="{B043F847-7246-40A7-AE1D-B42170199D30}">
      <dgm:prSet/>
      <dgm:spPr/>
      <dgm:t>
        <a:bodyPr/>
        <a:lstStyle/>
        <a:p>
          <a:endParaRPr lang="en-IE"/>
        </a:p>
      </dgm:t>
    </dgm:pt>
    <dgm:pt modelId="{8087105A-FA4C-4865-B70F-66B4E1C1A046}" type="sibTrans" cxnId="{B043F847-7246-40A7-AE1D-B42170199D30}">
      <dgm:prSet/>
      <dgm:spPr/>
      <dgm:t>
        <a:bodyPr/>
        <a:lstStyle/>
        <a:p>
          <a:endParaRPr lang="en-IE"/>
        </a:p>
      </dgm:t>
    </dgm:pt>
    <dgm:pt modelId="{40D55EEA-6127-4E59-9414-A113A35FF063}" type="pres">
      <dgm:prSet presAssocID="{901F5479-56C3-4E31-88CB-1A10124C53D7}" presName="Name0" presStyleCnt="0">
        <dgm:presLayoutVars>
          <dgm:dir/>
          <dgm:resizeHandles val="exact"/>
        </dgm:presLayoutVars>
      </dgm:prSet>
      <dgm:spPr/>
    </dgm:pt>
    <dgm:pt modelId="{9A0FAE98-FB53-477F-B52D-D504E43B5B42}" type="pres">
      <dgm:prSet presAssocID="{901F5479-56C3-4E31-88CB-1A10124C53D7}" presName="vNodes" presStyleCnt="0"/>
      <dgm:spPr/>
    </dgm:pt>
    <dgm:pt modelId="{22835125-15ED-4594-B558-B8B301F7DDC6}" type="pres">
      <dgm:prSet presAssocID="{C052F7F0-19AE-4AD1-9AF9-EE54D2A6B58B}" presName="node" presStyleLbl="node1" presStyleIdx="0" presStyleCnt="3">
        <dgm:presLayoutVars>
          <dgm:bulletEnabled val="1"/>
        </dgm:presLayoutVars>
      </dgm:prSet>
      <dgm:spPr/>
    </dgm:pt>
    <dgm:pt modelId="{D3E1EF69-A085-4716-9AA7-08325E2EF7FF}" type="pres">
      <dgm:prSet presAssocID="{157605F7-1817-4A8C-B1DD-73CF112F3F46}" presName="spacerT" presStyleCnt="0"/>
      <dgm:spPr/>
    </dgm:pt>
    <dgm:pt modelId="{DABE5134-4346-412A-B1F6-9C5CF1452C6B}" type="pres">
      <dgm:prSet presAssocID="{157605F7-1817-4A8C-B1DD-73CF112F3F46}" presName="sibTrans" presStyleLbl="sibTrans2D1" presStyleIdx="0" presStyleCnt="2"/>
      <dgm:spPr/>
    </dgm:pt>
    <dgm:pt modelId="{DD791DE6-F2F3-432D-999C-79784A0FB4A1}" type="pres">
      <dgm:prSet presAssocID="{157605F7-1817-4A8C-B1DD-73CF112F3F46}" presName="spacerB" presStyleCnt="0"/>
      <dgm:spPr/>
    </dgm:pt>
    <dgm:pt modelId="{553D1200-69C9-47B6-8A60-20DB92EE3A24}" type="pres">
      <dgm:prSet presAssocID="{09CA3879-DD62-431A-BA0A-038E7B329B30}" presName="node" presStyleLbl="node1" presStyleIdx="1" presStyleCnt="3">
        <dgm:presLayoutVars>
          <dgm:bulletEnabled val="1"/>
        </dgm:presLayoutVars>
      </dgm:prSet>
      <dgm:spPr/>
    </dgm:pt>
    <dgm:pt modelId="{A301DE56-7198-4721-86F1-5AF1275CB227}" type="pres">
      <dgm:prSet presAssocID="{901F5479-56C3-4E31-88CB-1A10124C53D7}" presName="sibTransLast" presStyleLbl="sibTrans2D1" presStyleIdx="1" presStyleCnt="2"/>
      <dgm:spPr/>
    </dgm:pt>
    <dgm:pt modelId="{76844390-C2F3-423D-A019-746894A79D36}" type="pres">
      <dgm:prSet presAssocID="{901F5479-56C3-4E31-88CB-1A10124C53D7}" presName="connectorText" presStyleLbl="sibTrans2D1" presStyleIdx="1" presStyleCnt="2"/>
      <dgm:spPr/>
    </dgm:pt>
    <dgm:pt modelId="{D7842076-2E23-4AC8-9AE0-8AB8D9AFDD9E}" type="pres">
      <dgm:prSet presAssocID="{901F5479-56C3-4E31-88CB-1A10124C53D7}" presName="lastNode" presStyleLbl="node1" presStyleIdx="2" presStyleCnt="3" custScaleX="179200" custScaleY="130095">
        <dgm:presLayoutVars>
          <dgm:bulletEnabled val="1"/>
        </dgm:presLayoutVars>
      </dgm:prSet>
      <dgm:spPr/>
    </dgm:pt>
  </dgm:ptLst>
  <dgm:cxnLst>
    <dgm:cxn modelId="{F958D300-1184-4465-A5E8-2A980E9146B7}" srcId="{901F5479-56C3-4E31-88CB-1A10124C53D7}" destId="{C052F7F0-19AE-4AD1-9AF9-EE54D2A6B58B}" srcOrd="0" destOrd="0" parTransId="{3791666A-E0FD-460E-BC78-6B8839329ECE}" sibTransId="{157605F7-1817-4A8C-B1DD-73CF112F3F46}"/>
    <dgm:cxn modelId="{B043F847-7246-40A7-AE1D-B42170199D30}" srcId="{901F5479-56C3-4E31-88CB-1A10124C53D7}" destId="{2E0B9FB6-270E-4B55-A956-79255493AF1F}" srcOrd="2" destOrd="0" parTransId="{6D8D377E-B6D2-4FC6-B28F-EB504FB67E6B}" sibTransId="{8087105A-FA4C-4865-B70F-66B4E1C1A046}"/>
    <dgm:cxn modelId="{E788407A-E271-4793-AA3C-FB599FB79D96}" type="presOf" srcId="{2E0B9FB6-270E-4B55-A956-79255493AF1F}" destId="{D7842076-2E23-4AC8-9AE0-8AB8D9AFDD9E}" srcOrd="0" destOrd="0" presId="urn:microsoft.com/office/officeart/2005/8/layout/equation2"/>
    <dgm:cxn modelId="{5E17507E-E714-4034-90FF-5B42E92163E9}" type="presOf" srcId="{09CA3879-DD62-431A-BA0A-038E7B329B30}" destId="{553D1200-69C9-47B6-8A60-20DB92EE3A24}" srcOrd="0" destOrd="0" presId="urn:microsoft.com/office/officeart/2005/8/layout/equation2"/>
    <dgm:cxn modelId="{0434D087-A248-4D7A-B5E7-01B11DE45CBF}" type="presOf" srcId="{C052F7F0-19AE-4AD1-9AF9-EE54D2A6B58B}" destId="{22835125-15ED-4594-B558-B8B301F7DDC6}" srcOrd="0" destOrd="0" presId="urn:microsoft.com/office/officeart/2005/8/layout/equation2"/>
    <dgm:cxn modelId="{8A85FA88-AA96-49C7-AE1E-469D44EB4FEF}" type="presOf" srcId="{34C3EAF7-A07D-49AB-AA51-7F59FD191F0B}" destId="{A301DE56-7198-4721-86F1-5AF1275CB227}" srcOrd="0" destOrd="0" presId="urn:microsoft.com/office/officeart/2005/8/layout/equation2"/>
    <dgm:cxn modelId="{176A39A7-BBDB-4FC5-9C27-9BD8EF1A4278}" type="presOf" srcId="{157605F7-1817-4A8C-B1DD-73CF112F3F46}" destId="{DABE5134-4346-412A-B1F6-9C5CF1452C6B}" srcOrd="0" destOrd="0" presId="urn:microsoft.com/office/officeart/2005/8/layout/equation2"/>
    <dgm:cxn modelId="{7B7471B9-7544-4E36-B47C-F6EB56F2818F}" type="presOf" srcId="{901F5479-56C3-4E31-88CB-1A10124C53D7}" destId="{40D55EEA-6127-4E59-9414-A113A35FF063}" srcOrd="0" destOrd="0" presId="urn:microsoft.com/office/officeart/2005/8/layout/equation2"/>
    <dgm:cxn modelId="{40391CC3-0B9F-4ED8-B339-D7C8A113AA2C}" srcId="{901F5479-56C3-4E31-88CB-1A10124C53D7}" destId="{09CA3879-DD62-431A-BA0A-038E7B329B30}" srcOrd="1" destOrd="0" parTransId="{BD3E6A57-BF2E-430D-81AB-273F113F88B1}" sibTransId="{34C3EAF7-A07D-49AB-AA51-7F59FD191F0B}"/>
    <dgm:cxn modelId="{21923CD9-7473-408F-BF20-B31AF211D766}" type="presOf" srcId="{34C3EAF7-A07D-49AB-AA51-7F59FD191F0B}" destId="{76844390-C2F3-423D-A019-746894A79D36}" srcOrd="1" destOrd="0" presId="urn:microsoft.com/office/officeart/2005/8/layout/equation2"/>
    <dgm:cxn modelId="{7E271367-C5DC-4932-A66A-BCAB694C7BBF}" type="presParOf" srcId="{40D55EEA-6127-4E59-9414-A113A35FF063}" destId="{9A0FAE98-FB53-477F-B52D-D504E43B5B42}" srcOrd="0" destOrd="0" presId="urn:microsoft.com/office/officeart/2005/8/layout/equation2"/>
    <dgm:cxn modelId="{6B73B4C2-6840-4075-B5D8-3E6BD2FC7663}" type="presParOf" srcId="{9A0FAE98-FB53-477F-B52D-D504E43B5B42}" destId="{22835125-15ED-4594-B558-B8B301F7DDC6}" srcOrd="0" destOrd="0" presId="urn:microsoft.com/office/officeart/2005/8/layout/equation2"/>
    <dgm:cxn modelId="{8FB60B7A-8884-49A7-9CCB-50BF6E64677C}" type="presParOf" srcId="{9A0FAE98-FB53-477F-B52D-D504E43B5B42}" destId="{D3E1EF69-A085-4716-9AA7-08325E2EF7FF}" srcOrd="1" destOrd="0" presId="urn:microsoft.com/office/officeart/2005/8/layout/equation2"/>
    <dgm:cxn modelId="{825E5A86-190C-44F4-93C7-698C7DC75F13}" type="presParOf" srcId="{9A0FAE98-FB53-477F-B52D-D504E43B5B42}" destId="{DABE5134-4346-412A-B1F6-9C5CF1452C6B}" srcOrd="2" destOrd="0" presId="urn:microsoft.com/office/officeart/2005/8/layout/equation2"/>
    <dgm:cxn modelId="{B2F91306-9683-4919-833E-C4A8B49B3D3E}" type="presParOf" srcId="{9A0FAE98-FB53-477F-B52D-D504E43B5B42}" destId="{DD791DE6-F2F3-432D-999C-79784A0FB4A1}" srcOrd="3" destOrd="0" presId="urn:microsoft.com/office/officeart/2005/8/layout/equation2"/>
    <dgm:cxn modelId="{BB601B81-44EE-4B93-B54B-F966437F7DB8}" type="presParOf" srcId="{9A0FAE98-FB53-477F-B52D-D504E43B5B42}" destId="{553D1200-69C9-47B6-8A60-20DB92EE3A24}" srcOrd="4" destOrd="0" presId="urn:microsoft.com/office/officeart/2005/8/layout/equation2"/>
    <dgm:cxn modelId="{09297336-A66B-4A9C-B747-9459FF31A5E8}" type="presParOf" srcId="{40D55EEA-6127-4E59-9414-A113A35FF063}" destId="{A301DE56-7198-4721-86F1-5AF1275CB227}" srcOrd="1" destOrd="0" presId="urn:microsoft.com/office/officeart/2005/8/layout/equation2"/>
    <dgm:cxn modelId="{84E88DDF-6F55-4128-BFC7-FE1D7F9963D4}" type="presParOf" srcId="{A301DE56-7198-4721-86F1-5AF1275CB227}" destId="{76844390-C2F3-423D-A019-746894A79D36}" srcOrd="0" destOrd="0" presId="urn:microsoft.com/office/officeart/2005/8/layout/equation2"/>
    <dgm:cxn modelId="{9F2003E3-3CEC-4CBA-B7AA-A3016919FA23}" type="presParOf" srcId="{40D55EEA-6127-4E59-9414-A113A35FF063}" destId="{D7842076-2E23-4AC8-9AE0-8AB8D9AFDD9E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27AF4C-3625-49CF-AD35-CBB0BF92AE94}" type="doc">
      <dgm:prSet loTypeId="urn:microsoft.com/office/officeart/2016/7/layout/Basic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D317AE-BB8B-4F42-9931-0961AB2898A4}">
      <dgm:prSet/>
      <dgm:spPr/>
      <dgm:t>
        <a:bodyPr/>
        <a:lstStyle/>
        <a:p>
          <a:r>
            <a:rPr lang="en-IE" sz="3600" dirty="0"/>
            <a:t>Options</a:t>
          </a:r>
          <a:endParaRPr lang="en-US" sz="3600" dirty="0"/>
        </a:p>
      </dgm:t>
    </dgm:pt>
    <dgm:pt modelId="{C14649A2-9D76-44DF-92EC-451E0E805220}" type="parTrans" cxnId="{9691CEC1-BFB0-40B2-8D28-5DB73006F297}">
      <dgm:prSet/>
      <dgm:spPr/>
      <dgm:t>
        <a:bodyPr/>
        <a:lstStyle/>
        <a:p>
          <a:endParaRPr lang="en-US"/>
        </a:p>
      </dgm:t>
    </dgm:pt>
    <dgm:pt modelId="{3569B5A8-F960-4860-8361-02341BD1C8CB}" type="sibTrans" cxnId="{9691CEC1-BFB0-40B2-8D28-5DB73006F297}">
      <dgm:prSet/>
      <dgm:spPr/>
      <dgm:t>
        <a:bodyPr/>
        <a:lstStyle/>
        <a:p>
          <a:endParaRPr lang="en-US"/>
        </a:p>
      </dgm:t>
    </dgm:pt>
    <dgm:pt modelId="{BCCED77F-60C4-47D5-A31B-5A1EF32DBD96}">
      <dgm:prSet custT="1"/>
      <dgm:spPr/>
      <dgm:t>
        <a:bodyPr/>
        <a:lstStyle/>
        <a:p>
          <a:r>
            <a:rPr lang="en-IE" sz="2400" dirty="0"/>
            <a:t>Scientific assessment of new sites</a:t>
          </a:r>
          <a:br>
            <a:rPr lang="en-IE" sz="2400" dirty="0"/>
          </a:br>
          <a:r>
            <a:rPr lang="en-IE" sz="2400" dirty="0"/>
            <a:t>- purchase monitoring equipment</a:t>
          </a:r>
          <a:endParaRPr lang="en-US" sz="2400" dirty="0"/>
        </a:p>
      </dgm:t>
    </dgm:pt>
    <dgm:pt modelId="{C425DAD0-AEB8-4927-9564-B5CDAD28109B}" type="parTrans" cxnId="{95B8765D-F7D2-4CD2-BF5E-A74F76BBD1D5}">
      <dgm:prSet/>
      <dgm:spPr/>
      <dgm:t>
        <a:bodyPr/>
        <a:lstStyle/>
        <a:p>
          <a:endParaRPr lang="en-US"/>
        </a:p>
      </dgm:t>
    </dgm:pt>
    <dgm:pt modelId="{6D0459B8-0C79-450E-8997-1435141ED2C9}" type="sibTrans" cxnId="{95B8765D-F7D2-4CD2-BF5E-A74F76BBD1D5}">
      <dgm:prSet/>
      <dgm:spPr/>
      <dgm:t>
        <a:bodyPr/>
        <a:lstStyle/>
        <a:p>
          <a:endParaRPr lang="en-US"/>
        </a:p>
      </dgm:t>
    </dgm:pt>
    <dgm:pt modelId="{5657BB93-F8C4-42B4-9F9B-ECE53F47A3B5}">
      <dgm:prSet custT="1"/>
      <dgm:spPr/>
      <dgm:t>
        <a:bodyPr/>
        <a:lstStyle/>
        <a:p>
          <a:r>
            <a:rPr lang="en-IE" sz="2400" dirty="0"/>
            <a:t>River restoration on a catchment scale</a:t>
          </a:r>
          <a:endParaRPr lang="en-US" sz="2400" dirty="0"/>
        </a:p>
      </dgm:t>
    </dgm:pt>
    <dgm:pt modelId="{9E019722-7312-4F55-B3D8-EAF07C5FF4F7}" type="parTrans" cxnId="{A850EC0C-DDC2-46E4-BE0E-DA98F61FA2BB}">
      <dgm:prSet/>
      <dgm:spPr/>
      <dgm:t>
        <a:bodyPr/>
        <a:lstStyle/>
        <a:p>
          <a:endParaRPr lang="en-US"/>
        </a:p>
      </dgm:t>
    </dgm:pt>
    <dgm:pt modelId="{A50359A8-C591-42D9-BE4E-243CC628A021}" type="sibTrans" cxnId="{A850EC0C-DDC2-46E4-BE0E-DA98F61FA2BB}">
      <dgm:prSet/>
      <dgm:spPr/>
      <dgm:t>
        <a:bodyPr/>
        <a:lstStyle/>
        <a:p>
          <a:endParaRPr lang="en-US"/>
        </a:p>
      </dgm:t>
    </dgm:pt>
    <dgm:pt modelId="{2AA5E4B2-8767-409F-A91F-60DD4A57AADD}">
      <dgm:prSet custT="1"/>
      <dgm:spPr/>
      <dgm:t>
        <a:bodyPr/>
        <a:lstStyle/>
        <a:p>
          <a:r>
            <a:rPr lang="en-IE" sz="2400" dirty="0"/>
            <a:t>Climate and biodiversity benefits</a:t>
          </a:r>
          <a:endParaRPr lang="en-US" sz="2400" dirty="0"/>
        </a:p>
      </dgm:t>
    </dgm:pt>
    <dgm:pt modelId="{436D9514-C5CF-4493-9202-1A10756433BF}" type="parTrans" cxnId="{24602A86-9FDD-4FAE-9088-70259BA7AFCF}">
      <dgm:prSet/>
      <dgm:spPr/>
      <dgm:t>
        <a:bodyPr/>
        <a:lstStyle/>
        <a:p>
          <a:endParaRPr lang="en-US"/>
        </a:p>
      </dgm:t>
    </dgm:pt>
    <dgm:pt modelId="{7042D595-5D41-45FA-9EA5-DCDDB77F51F6}" type="sibTrans" cxnId="{24602A86-9FDD-4FAE-9088-70259BA7AFCF}">
      <dgm:prSet/>
      <dgm:spPr/>
      <dgm:t>
        <a:bodyPr/>
        <a:lstStyle/>
        <a:p>
          <a:endParaRPr lang="en-US"/>
        </a:p>
      </dgm:t>
    </dgm:pt>
    <dgm:pt modelId="{ABAB80D9-6349-414A-9538-43A272F12188}">
      <dgm:prSet custT="1"/>
      <dgm:spPr/>
      <dgm:t>
        <a:bodyPr/>
        <a:lstStyle/>
        <a:p>
          <a:r>
            <a:rPr lang="en-IE" sz="2400" dirty="0"/>
            <a:t>Third level research</a:t>
          </a:r>
          <a:endParaRPr lang="en-US" sz="2400" dirty="0"/>
        </a:p>
      </dgm:t>
    </dgm:pt>
    <dgm:pt modelId="{8C090C7E-C92B-4623-ACB4-D9FCBC5F478D}" type="parTrans" cxnId="{76FDC806-1812-4E6E-894B-7C1528158463}">
      <dgm:prSet/>
      <dgm:spPr/>
      <dgm:t>
        <a:bodyPr/>
        <a:lstStyle/>
        <a:p>
          <a:endParaRPr lang="en-US"/>
        </a:p>
      </dgm:t>
    </dgm:pt>
    <dgm:pt modelId="{3F9C77DE-3E83-4853-A893-B4035A9B0EB5}" type="sibTrans" cxnId="{76FDC806-1812-4E6E-894B-7C1528158463}">
      <dgm:prSet/>
      <dgm:spPr/>
      <dgm:t>
        <a:bodyPr/>
        <a:lstStyle/>
        <a:p>
          <a:endParaRPr lang="en-US"/>
        </a:p>
      </dgm:t>
    </dgm:pt>
    <dgm:pt modelId="{F690F85E-4B84-4A83-8725-B713100AA0F6}">
      <dgm:prSet custT="1"/>
      <dgm:spPr/>
      <dgm:t>
        <a:bodyPr/>
        <a:lstStyle/>
        <a:p>
          <a:r>
            <a:rPr lang="en-US" sz="2400" dirty="0"/>
            <a:t>EU funding</a:t>
          </a:r>
        </a:p>
      </dgm:t>
    </dgm:pt>
    <dgm:pt modelId="{B4D5BCCB-F8C6-41F0-8E83-6DFF10803260}" type="parTrans" cxnId="{71D711C8-FA32-4651-9184-9E2EBCFE79A7}">
      <dgm:prSet/>
      <dgm:spPr/>
      <dgm:t>
        <a:bodyPr/>
        <a:lstStyle/>
        <a:p>
          <a:endParaRPr lang="en-IE"/>
        </a:p>
      </dgm:t>
    </dgm:pt>
    <dgm:pt modelId="{DA12A698-45E7-4C97-8979-5E35D3C1E155}" type="sibTrans" cxnId="{71D711C8-FA32-4651-9184-9E2EBCFE79A7}">
      <dgm:prSet/>
      <dgm:spPr/>
      <dgm:t>
        <a:bodyPr/>
        <a:lstStyle/>
        <a:p>
          <a:endParaRPr lang="en-IE"/>
        </a:p>
      </dgm:t>
    </dgm:pt>
    <dgm:pt modelId="{6C136C7E-EDED-4243-992D-7B4624A0F07C}" type="pres">
      <dgm:prSet presAssocID="{AF27AF4C-3625-49CF-AD35-CBB0BF92AE94}" presName="Name0" presStyleCnt="0">
        <dgm:presLayoutVars>
          <dgm:dir/>
          <dgm:resizeHandles val="exact"/>
        </dgm:presLayoutVars>
      </dgm:prSet>
      <dgm:spPr/>
    </dgm:pt>
    <dgm:pt modelId="{D6DC68F6-3A59-4077-90FD-8DF5411A2B1C}" type="pres">
      <dgm:prSet presAssocID="{97D317AE-BB8B-4F42-9931-0961AB2898A4}" presName="node" presStyleLbl="node1" presStyleIdx="0" presStyleCnt="1">
        <dgm:presLayoutVars>
          <dgm:bulletEnabled val="1"/>
        </dgm:presLayoutVars>
      </dgm:prSet>
      <dgm:spPr/>
    </dgm:pt>
  </dgm:ptLst>
  <dgm:cxnLst>
    <dgm:cxn modelId="{76FDC806-1812-4E6E-894B-7C1528158463}" srcId="{97D317AE-BB8B-4F42-9931-0961AB2898A4}" destId="{ABAB80D9-6349-414A-9538-43A272F12188}" srcOrd="3" destOrd="0" parTransId="{8C090C7E-C92B-4623-ACB4-D9FCBC5F478D}" sibTransId="{3F9C77DE-3E83-4853-A893-B4035A9B0EB5}"/>
    <dgm:cxn modelId="{A850EC0C-DDC2-46E4-BE0E-DA98F61FA2BB}" srcId="{97D317AE-BB8B-4F42-9931-0961AB2898A4}" destId="{5657BB93-F8C4-42B4-9F9B-ECE53F47A3B5}" srcOrd="1" destOrd="0" parTransId="{9E019722-7312-4F55-B3D8-EAF07C5FF4F7}" sibTransId="{A50359A8-C591-42D9-BE4E-243CC628A021}"/>
    <dgm:cxn modelId="{E9D9C43D-7FCD-4DCC-AE33-A4D7742F7A51}" type="presOf" srcId="{BCCED77F-60C4-47D5-A31B-5A1EF32DBD96}" destId="{D6DC68F6-3A59-4077-90FD-8DF5411A2B1C}" srcOrd="0" destOrd="1" presId="urn:microsoft.com/office/officeart/2016/7/layout/BasicProcessNew"/>
    <dgm:cxn modelId="{95B8765D-F7D2-4CD2-BF5E-A74F76BBD1D5}" srcId="{97D317AE-BB8B-4F42-9931-0961AB2898A4}" destId="{BCCED77F-60C4-47D5-A31B-5A1EF32DBD96}" srcOrd="0" destOrd="0" parTransId="{C425DAD0-AEB8-4927-9564-B5CDAD28109B}" sibTransId="{6D0459B8-0C79-450E-8997-1435141ED2C9}"/>
    <dgm:cxn modelId="{5AC0C764-3C49-471F-8AF3-78FD8DF66120}" type="presOf" srcId="{97D317AE-BB8B-4F42-9931-0961AB2898A4}" destId="{D6DC68F6-3A59-4077-90FD-8DF5411A2B1C}" srcOrd="0" destOrd="0" presId="urn:microsoft.com/office/officeart/2016/7/layout/BasicProcessNew"/>
    <dgm:cxn modelId="{F8E00E73-6A0F-4AEA-B907-D53F9789C12E}" type="presOf" srcId="{F690F85E-4B84-4A83-8725-B713100AA0F6}" destId="{D6DC68F6-3A59-4077-90FD-8DF5411A2B1C}" srcOrd="0" destOrd="5" presId="urn:microsoft.com/office/officeart/2016/7/layout/BasicProcessNew"/>
    <dgm:cxn modelId="{3D264D56-4931-406F-9005-3C892D97468E}" type="presOf" srcId="{5657BB93-F8C4-42B4-9F9B-ECE53F47A3B5}" destId="{D6DC68F6-3A59-4077-90FD-8DF5411A2B1C}" srcOrd="0" destOrd="2" presId="urn:microsoft.com/office/officeart/2016/7/layout/BasicProcessNew"/>
    <dgm:cxn modelId="{A54EE75A-55B5-433D-A452-516637575B03}" type="presOf" srcId="{ABAB80D9-6349-414A-9538-43A272F12188}" destId="{D6DC68F6-3A59-4077-90FD-8DF5411A2B1C}" srcOrd="0" destOrd="4" presId="urn:microsoft.com/office/officeart/2016/7/layout/BasicProcessNew"/>
    <dgm:cxn modelId="{24602A86-9FDD-4FAE-9088-70259BA7AFCF}" srcId="{97D317AE-BB8B-4F42-9931-0961AB2898A4}" destId="{2AA5E4B2-8767-409F-A91F-60DD4A57AADD}" srcOrd="2" destOrd="0" parTransId="{436D9514-C5CF-4493-9202-1A10756433BF}" sibTransId="{7042D595-5D41-45FA-9EA5-DCDDB77F51F6}"/>
    <dgm:cxn modelId="{1CFBD199-EF16-4703-ACCE-39C6F2EAA50B}" type="presOf" srcId="{2AA5E4B2-8767-409F-A91F-60DD4A57AADD}" destId="{D6DC68F6-3A59-4077-90FD-8DF5411A2B1C}" srcOrd="0" destOrd="3" presId="urn:microsoft.com/office/officeart/2016/7/layout/BasicProcessNew"/>
    <dgm:cxn modelId="{9691CEC1-BFB0-40B2-8D28-5DB73006F297}" srcId="{AF27AF4C-3625-49CF-AD35-CBB0BF92AE94}" destId="{97D317AE-BB8B-4F42-9931-0961AB2898A4}" srcOrd="0" destOrd="0" parTransId="{C14649A2-9D76-44DF-92EC-451E0E805220}" sibTransId="{3569B5A8-F960-4860-8361-02341BD1C8CB}"/>
    <dgm:cxn modelId="{71D711C8-FA32-4651-9184-9E2EBCFE79A7}" srcId="{97D317AE-BB8B-4F42-9931-0961AB2898A4}" destId="{F690F85E-4B84-4A83-8725-B713100AA0F6}" srcOrd="4" destOrd="0" parTransId="{B4D5BCCB-F8C6-41F0-8E83-6DFF10803260}" sibTransId="{DA12A698-45E7-4C97-8979-5E35D3C1E155}"/>
    <dgm:cxn modelId="{7698B8E3-D111-4C2D-8254-38F39FD21BA1}" type="presOf" srcId="{AF27AF4C-3625-49CF-AD35-CBB0BF92AE94}" destId="{6C136C7E-EDED-4243-992D-7B4624A0F07C}" srcOrd="0" destOrd="0" presId="urn:microsoft.com/office/officeart/2016/7/layout/BasicProcessNew"/>
    <dgm:cxn modelId="{A92068A8-615D-4E62-9C66-BFA9DDE40FA5}" type="presParOf" srcId="{6C136C7E-EDED-4243-992D-7B4624A0F07C}" destId="{D6DC68F6-3A59-4077-90FD-8DF5411A2B1C}" srcOrd="0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835125-15ED-4594-B558-B8B301F7DDC6}">
      <dsp:nvSpPr>
        <dsp:cNvPr id="0" name=""/>
        <dsp:cNvSpPr/>
      </dsp:nvSpPr>
      <dsp:spPr>
        <a:xfrm>
          <a:off x="646" y="1136626"/>
          <a:ext cx="1595986" cy="15959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 dirty="0"/>
            <a:t>Community</a:t>
          </a:r>
          <a:br>
            <a:rPr lang="en-IE" sz="1800" kern="1200" dirty="0"/>
          </a:br>
          <a:r>
            <a:rPr lang="en-IE" sz="1800" kern="1200" dirty="0"/>
            <a:t>Knowledge</a:t>
          </a:r>
        </a:p>
      </dsp:txBody>
      <dsp:txXfrm>
        <a:off x="234373" y="1370353"/>
        <a:ext cx="1128532" cy="1128532"/>
      </dsp:txXfrm>
    </dsp:sp>
    <dsp:sp modelId="{DABE5134-4346-412A-B1F6-9C5CF1452C6B}">
      <dsp:nvSpPr>
        <dsp:cNvPr id="0" name=""/>
        <dsp:cNvSpPr/>
      </dsp:nvSpPr>
      <dsp:spPr>
        <a:xfrm>
          <a:off x="335803" y="2862206"/>
          <a:ext cx="925671" cy="925671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400" kern="1200"/>
        </a:p>
      </dsp:txBody>
      <dsp:txXfrm>
        <a:off x="458501" y="3216183"/>
        <a:ext cx="680275" cy="217717"/>
      </dsp:txXfrm>
    </dsp:sp>
    <dsp:sp modelId="{553D1200-69C9-47B6-8A60-20DB92EE3A24}">
      <dsp:nvSpPr>
        <dsp:cNvPr id="0" name=""/>
        <dsp:cNvSpPr/>
      </dsp:nvSpPr>
      <dsp:spPr>
        <a:xfrm>
          <a:off x="646" y="3917472"/>
          <a:ext cx="1595986" cy="15959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 dirty="0"/>
            <a:t>Scientific</a:t>
          </a:r>
          <a:br>
            <a:rPr lang="en-IE" sz="1800" kern="1200" dirty="0"/>
          </a:br>
          <a:r>
            <a:rPr lang="en-IE" sz="1800" kern="1200" dirty="0"/>
            <a:t>Knowledge</a:t>
          </a:r>
        </a:p>
      </dsp:txBody>
      <dsp:txXfrm>
        <a:off x="234373" y="4151199"/>
        <a:ext cx="1128532" cy="1128532"/>
      </dsp:txXfrm>
    </dsp:sp>
    <dsp:sp modelId="{A301DE56-7198-4721-86F1-5AF1275CB227}">
      <dsp:nvSpPr>
        <dsp:cNvPr id="0" name=""/>
        <dsp:cNvSpPr/>
      </dsp:nvSpPr>
      <dsp:spPr>
        <a:xfrm>
          <a:off x="1836030" y="3028189"/>
          <a:ext cx="507523" cy="5937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1400" kern="1200"/>
        </a:p>
      </dsp:txBody>
      <dsp:txXfrm>
        <a:off x="1836030" y="3146930"/>
        <a:ext cx="355266" cy="356224"/>
      </dsp:txXfrm>
    </dsp:sp>
    <dsp:sp modelId="{D7842076-2E23-4AC8-9AE0-8AB8D9AFDD9E}">
      <dsp:nvSpPr>
        <dsp:cNvPr id="0" name=""/>
        <dsp:cNvSpPr/>
      </dsp:nvSpPr>
      <dsp:spPr>
        <a:xfrm>
          <a:off x="2554224" y="1248744"/>
          <a:ext cx="5720014" cy="4152596"/>
        </a:xfrm>
        <a:prstGeom prst="ellipse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4400" i="1" kern="1200" dirty="0">
              <a:solidFill>
                <a:schemeClr val="tx1"/>
              </a:solidFill>
            </a:rPr>
            <a:t>Co-designed &amp; Co-produced </a:t>
          </a:r>
          <a:r>
            <a:rPr lang="en-IE" sz="4400" kern="1200" dirty="0">
              <a:solidFill>
                <a:schemeClr val="tx1"/>
              </a:solidFill>
            </a:rPr>
            <a:t>Nature Based Solutions</a:t>
          </a:r>
        </a:p>
      </dsp:txBody>
      <dsp:txXfrm>
        <a:off x="3391901" y="1856878"/>
        <a:ext cx="4044660" cy="29363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C68F6-3A59-4077-90FD-8DF5411A2B1C}">
      <dsp:nvSpPr>
        <dsp:cNvPr id="0" name=""/>
        <dsp:cNvSpPr/>
      </dsp:nvSpPr>
      <dsp:spPr>
        <a:xfrm>
          <a:off x="0" y="16969"/>
          <a:ext cx="5945078" cy="35670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600" kern="1200" dirty="0"/>
            <a:t>Options</a:t>
          </a:r>
          <a:endParaRPr lang="en-US" sz="36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400" kern="1200" dirty="0"/>
            <a:t>Scientific assessment of new sites</a:t>
          </a:r>
          <a:br>
            <a:rPr lang="en-IE" sz="2400" kern="1200" dirty="0"/>
          </a:br>
          <a:r>
            <a:rPr lang="en-IE" sz="2400" kern="1200" dirty="0"/>
            <a:t>- purchase monitoring equipment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400" kern="1200" dirty="0"/>
            <a:t>River restoration on a catchment scale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400" kern="1200" dirty="0"/>
            <a:t>Climate and biodiversity benefits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2400" kern="1200" dirty="0"/>
            <a:t>Third level research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EU funding</a:t>
          </a:r>
        </a:p>
      </dsp:txBody>
      <dsp:txXfrm>
        <a:off x="0" y="16969"/>
        <a:ext cx="5945078" cy="3567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AFB20-41A5-0952-02DF-DD6E013A18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95560"/>
            <a:ext cx="9144000" cy="23876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A community based approach to </a:t>
            </a:r>
            <a:br>
              <a:rPr lang="en-US" dirty="0"/>
            </a:br>
            <a:r>
              <a:rPr lang="en-US" dirty="0"/>
              <a:t>Natural Flood Management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8F6FA7-CCF5-6297-8164-03FF29C0F2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4715" y="4536206"/>
            <a:ext cx="9043284" cy="171082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IE" sz="2400" dirty="0"/>
              <a:t>By Trish Murphy</a:t>
            </a:r>
          </a:p>
          <a:p>
            <a:r>
              <a:rPr lang="en-IE" sz="2400" dirty="0"/>
              <a:t>A presentation for Cavan-Monaghan Science Festival</a:t>
            </a:r>
          </a:p>
          <a:p>
            <a:r>
              <a:rPr lang="en-IE" sz="2400" dirty="0"/>
              <a:t>15 November 2022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D0516-FB79-FCEB-E732-D3E906387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6662" y="6538912"/>
            <a:ext cx="2743200" cy="365125"/>
          </a:xfrm>
        </p:spPr>
        <p:txBody>
          <a:bodyPr/>
          <a:lstStyle/>
          <a:p>
            <a:fld id="{E7D0AE8D-C1E3-4012-B572-578981A79F7D}" type="datetimeFigureOut">
              <a:rPr lang="en-IE" smtClean="0"/>
              <a:t>14/11/2022</a:t>
            </a:fld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529FC7-4280-8716-3DE5-123949BF42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08" y="186090"/>
            <a:ext cx="3429183" cy="243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01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ECFDA-8DBB-2426-3BD7-200111E0C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62AC2-75F3-0707-D0A8-A15EA5B56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90304-10B9-B183-956C-0A5F719CC8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4416" y="6492875"/>
            <a:ext cx="2743200" cy="365125"/>
          </a:xfrm>
        </p:spPr>
        <p:txBody>
          <a:bodyPr/>
          <a:lstStyle/>
          <a:p>
            <a:fld id="{E7D0AE8D-C1E3-4012-B572-578981A79F7D}" type="datetimeFigureOut">
              <a:rPr lang="en-IE" smtClean="0"/>
              <a:t>14/11/2022</a:t>
            </a:fld>
            <a:endParaRPr lang="en-IE"/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A5E4A4BF-16E0-A698-3C61-10FDBE94BF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946" y="6394313"/>
            <a:ext cx="700414" cy="39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1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DFEE0-9BD3-358B-D777-DD2261261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4F6C0C-E347-BA46-6369-36C1DACAF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AE8D-C1E3-4012-B572-578981A79F7D}" type="datetimeFigureOut">
              <a:rPr lang="en-IE" smtClean="0"/>
              <a:t>14/11/2022</a:t>
            </a:fld>
            <a:endParaRPr lang="en-IE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90599475-6B5A-99FE-EC4F-42E00C8B6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946" y="6394313"/>
            <a:ext cx="700414" cy="39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25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E35D10-4FB6-4C5A-84F5-0E0E2C778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E6FA3-F552-448D-A98F-FB827538DB38}" type="datetimeFigureOut">
              <a:rPr lang="en-IE" smtClean="0"/>
              <a:t>14/11/2022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C399F-D644-4025-B5EF-0A74BF9C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44655-335B-4669-A4D6-106B5780F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3732-DD8C-465F-8ACC-7490BF54DAF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1828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F511E6-5322-92FA-7E12-DBA9460C9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64F0F-4975-44F6-76D1-3578C94D3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2AEAF-229D-D926-0A6C-2B8EA655E7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0AE8D-C1E3-4012-B572-578981A79F7D}" type="datetimeFigureOut">
              <a:rPr lang="en-IE" smtClean="0"/>
              <a:t>14/11/2022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9E9A7-A827-8976-9F28-5994E60077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DEA1E-54F6-0036-45AF-F29268DB3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8CEA2-9C56-45D5-90DB-7E475915B2B8}" type="slidenum">
              <a:rPr lang="en-IE" smtClean="0"/>
              <a:t>‹#›</a:t>
            </a:fld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D71F9C-0977-8BDE-D848-3FD07157F32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89"/>
            <a:ext cx="12192000" cy="712153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25A3780-51B9-5471-3556-19D244BA2BBC}"/>
              </a:ext>
            </a:extLst>
          </p:cNvPr>
          <p:cNvSpPr txBox="1">
            <a:spLocks/>
          </p:cNvSpPr>
          <p:nvPr userDrawn="1"/>
        </p:nvSpPr>
        <p:spPr>
          <a:xfrm>
            <a:off x="1524000" y="1395560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E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6E188CD-2C12-F2C5-3BF6-B15754DB3926}"/>
              </a:ext>
            </a:extLst>
          </p:cNvPr>
          <p:cNvSpPr txBox="1">
            <a:spLocks/>
          </p:cNvSpPr>
          <p:nvPr userDrawn="1"/>
        </p:nvSpPr>
        <p:spPr>
          <a:xfrm>
            <a:off x="1624715" y="4536206"/>
            <a:ext cx="9043284" cy="17108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253044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F8D81-D240-39EA-3407-552A4AD3D5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A community based approach to </a:t>
            </a:r>
            <a:br>
              <a:rPr lang="en-IE" dirty="0"/>
            </a:br>
            <a:r>
              <a:rPr lang="en-IE" dirty="0"/>
              <a:t>Natural Flood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7EF4FD-B673-214B-6374-AAD2621D16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/>
              <a:t>By Trish Murphy</a:t>
            </a:r>
          </a:p>
          <a:p>
            <a:r>
              <a:rPr lang="en-IE" dirty="0"/>
              <a:t>A presentation to the Cavan-Monaghan Science Festival</a:t>
            </a:r>
          </a:p>
          <a:p>
            <a:r>
              <a:rPr lang="en-IE" dirty="0"/>
              <a:t>15</a:t>
            </a:r>
            <a:r>
              <a:rPr lang="en-IE" baseline="30000" dirty="0"/>
              <a:t>th</a:t>
            </a:r>
            <a:r>
              <a:rPr lang="en-IE" dirty="0"/>
              <a:t> November 2022</a:t>
            </a:r>
          </a:p>
        </p:txBody>
      </p:sp>
    </p:spTree>
    <p:extLst>
      <p:ext uri="{BB962C8B-B14F-4D97-AF65-F5344CB8AC3E}">
        <p14:creationId xmlns:p14="http://schemas.microsoft.com/office/powerpoint/2010/main" val="1766150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42D2C530-3C0B-4E36-88BE-779906FC4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8" r="9589" b="-2"/>
          <a:stretch/>
        </p:blipFill>
        <p:spPr>
          <a:xfrm>
            <a:off x="264108" y="547633"/>
            <a:ext cx="5668684" cy="5743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A picture containing grass, outdoor, sky, nature&#10;&#10;Description automatically generated">
            <a:extLst>
              <a:ext uri="{FF2B5EF4-FFF2-40B4-BE49-F238E27FC236}">
                <a16:creationId xmlns:a16="http://schemas.microsoft.com/office/drawing/2014/main" id="{E1AA6E8F-FCC9-4139-BF02-45EED90AD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9" r="4067" b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AF6533A-52B1-4A0A-8E44-FD3CFE23AE19}"/>
              </a:ext>
            </a:extLst>
          </p:cNvPr>
          <p:cNvSpPr txBox="1">
            <a:spLocks/>
          </p:cNvSpPr>
          <p:nvPr/>
        </p:nvSpPr>
        <p:spPr>
          <a:xfrm>
            <a:off x="2959963" y="6310367"/>
            <a:ext cx="72582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dirty="0"/>
              <a:t>Parts of the project area upper catchment</a:t>
            </a:r>
          </a:p>
        </p:txBody>
      </p:sp>
    </p:spTree>
    <p:extLst>
      <p:ext uri="{BB962C8B-B14F-4D97-AF65-F5344CB8AC3E}">
        <p14:creationId xmlns:p14="http://schemas.microsoft.com/office/powerpoint/2010/main" val="3653400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C34AF2-BDB1-4BDF-B26E-0F5ED456D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15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6290-16EC-455E-BCAA-C0B1EC663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97025"/>
            <a:ext cx="6172200" cy="3667433"/>
          </a:xfrm>
        </p:spPr>
        <p:txBody>
          <a:bodyPr/>
          <a:lstStyle/>
          <a:p>
            <a:pPr marL="0" indent="0">
              <a:buNone/>
            </a:pPr>
            <a:endParaRPr lang="en-IE" dirty="0"/>
          </a:p>
          <a:p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4AD86A0D-B8D8-4FBD-BE10-54E7448C0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539"/>
            <a:ext cx="12192000" cy="6858000"/>
          </a:xfrm>
          <a:prstGeom prst="rect">
            <a:avLst/>
          </a:prstGeom>
        </p:spPr>
      </p:pic>
      <p:pic>
        <p:nvPicPr>
          <p:cNvPr id="14" name="Graphic 13" descr="Back with solid fill">
            <a:extLst>
              <a:ext uri="{FF2B5EF4-FFF2-40B4-BE49-F238E27FC236}">
                <a16:creationId xmlns:a16="http://schemas.microsoft.com/office/drawing/2014/main" id="{EC34CFC4-C9F8-432C-9A10-42373A1B4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0229" y="1143001"/>
            <a:ext cx="606135" cy="606135"/>
          </a:xfrm>
          <a:prstGeom prst="rect">
            <a:avLst/>
          </a:prstGeom>
        </p:spPr>
      </p:pic>
      <p:pic>
        <p:nvPicPr>
          <p:cNvPr id="15" name="Graphic 14" descr="Back with solid fill">
            <a:extLst>
              <a:ext uri="{FF2B5EF4-FFF2-40B4-BE49-F238E27FC236}">
                <a16:creationId xmlns:a16="http://schemas.microsoft.com/office/drawing/2014/main" id="{68599435-18B6-4253-BD8D-977852EB7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53479">
            <a:off x="3302217" y="4957906"/>
            <a:ext cx="606135" cy="606135"/>
          </a:xfrm>
          <a:prstGeom prst="rect">
            <a:avLst/>
          </a:prstGeom>
        </p:spPr>
      </p:pic>
      <p:pic>
        <p:nvPicPr>
          <p:cNvPr id="18" name="Graphic 17" descr="Back with solid fill">
            <a:extLst>
              <a:ext uri="{FF2B5EF4-FFF2-40B4-BE49-F238E27FC236}">
                <a16:creationId xmlns:a16="http://schemas.microsoft.com/office/drawing/2014/main" id="{F0B4807D-E773-4A11-8D6A-03659B72B5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08558" y="1291070"/>
            <a:ext cx="611909" cy="611909"/>
          </a:xfrm>
          <a:prstGeom prst="rect">
            <a:avLst/>
          </a:prstGeom>
        </p:spPr>
      </p:pic>
      <p:pic>
        <p:nvPicPr>
          <p:cNvPr id="20" name="Graphic 19" descr="Back with solid fill">
            <a:extLst>
              <a:ext uri="{FF2B5EF4-FFF2-40B4-BE49-F238E27FC236}">
                <a16:creationId xmlns:a16="http://schemas.microsoft.com/office/drawing/2014/main" id="{8BCAA7D7-7CDD-4D64-94B2-597EA4E67B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30068">
            <a:off x="7991690" y="5066251"/>
            <a:ext cx="611909" cy="61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70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B7105-8425-3E7C-F9E8-6A1314AE3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Community Engagement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22BC7BD-2F9C-891C-4F9E-03B8F5AE3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048" y="51408"/>
            <a:ext cx="5330274" cy="3685668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3BBBD49-CF44-8577-28BA-5DF908F25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83" y="1264809"/>
            <a:ext cx="4825419" cy="3971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B98B08-442D-ED6B-BF95-6E94E4481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125" y="3346070"/>
            <a:ext cx="2311892" cy="32611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39D5FD-1EEF-5862-C264-22FBB25A2E90}"/>
              </a:ext>
            </a:extLst>
          </p:cNvPr>
          <p:cNvSpPr txBox="1"/>
          <p:nvPr/>
        </p:nvSpPr>
        <p:spPr>
          <a:xfrm>
            <a:off x="9736017" y="3475253"/>
            <a:ext cx="1970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i="1" dirty="0"/>
              <a:t>Flooding 101 </a:t>
            </a:r>
          </a:p>
          <a:p>
            <a:pPr algn="ctr"/>
            <a:r>
              <a:rPr lang="en-IE" i="1" dirty="0"/>
              <a:t>Guide to Flooding</a:t>
            </a:r>
          </a:p>
        </p:txBody>
      </p:sp>
      <p:pic>
        <p:nvPicPr>
          <p:cNvPr id="8" name="Picture 7" descr="Text, website&#10;&#10;Description automatically generated">
            <a:extLst>
              <a:ext uri="{FF2B5EF4-FFF2-40B4-BE49-F238E27FC236}">
                <a16:creationId xmlns:a16="http://schemas.microsoft.com/office/drawing/2014/main" id="{DEF974B1-0597-BBC2-924E-C4B8C5B8D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61" y="2616436"/>
            <a:ext cx="1952065" cy="27654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F694505-505D-B740-1934-2FE3D0F09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3682">
            <a:off x="3153578" y="4066681"/>
            <a:ext cx="1933673" cy="25782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01F5C5-0098-4517-89A6-7AF723498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6594" y="4852622"/>
            <a:ext cx="1428949" cy="65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3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C9CAF-3BF8-9F8F-B9E7-3B7F63462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Community Engagement</a:t>
            </a:r>
          </a:p>
        </p:txBody>
      </p:sp>
      <p:pic>
        <p:nvPicPr>
          <p:cNvPr id="4" name="Picture 3" descr="A group of people sitting outside&#10;&#10;Description automatically generated with medium confidence">
            <a:extLst>
              <a:ext uri="{FF2B5EF4-FFF2-40B4-BE49-F238E27FC236}">
                <a16:creationId xmlns:a16="http://schemas.microsoft.com/office/drawing/2014/main" id="{F0450320-61D1-7C20-C013-73BBE9D7D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87108"/>
            <a:ext cx="5563164" cy="31292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 descr="A group of people standing on a road next to a car&#10;&#10;Description automatically generated with medium confidence">
            <a:extLst>
              <a:ext uri="{FF2B5EF4-FFF2-40B4-BE49-F238E27FC236}">
                <a16:creationId xmlns:a16="http://schemas.microsoft.com/office/drawing/2014/main" id="{5B1349F1-1EAB-6788-2532-1D48F3296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960" y="3051748"/>
            <a:ext cx="4847209" cy="363540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B3DD34-5D2C-F706-36B1-4EC20121125F}"/>
              </a:ext>
            </a:extLst>
          </p:cNvPr>
          <p:cNvSpPr txBox="1"/>
          <p:nvPr/>
        </p:nvSpPr>
        <p:spPr>
          <a:xfrm>
            <a:off x="6829406" y="1354883"/>
            <a:ext cx="51813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b="1" dirty="0"/>
              <a:t>Landowners &amp; Consents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200 locals contacted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30 landowners engaged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11 sites agreed</a:t>
            </a:r>
          </a:p>
        </p:txBody>
      </p:sp>
    </p:spTree>
    <p:extLst>
      <p:ext uri="{BB962C8B-B14F-4D97-AF65-F5344CB8AC3E}">
        <p14:creationId xmlns:p14="http://schemas.microsoft.com/office/powerpoint/2010/main" val="1071404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9AD87-ACBB-DF41-9726-5F6AB4C11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60C9C-FD7C-0D8B-92A2-7E100B33C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E16640B-409E-16EB-4550-A33E4EDF3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08" y="102056"/>
            <a:ext cx="9543473" cy="675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00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33A5B-269F-F91B-419F-537644894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3" name="Content Placeholder 15" descr="Diagram&#10;&#10;Description automatically generated">
            <a:extLst>
              <a:ext uri="{FF2B5EF4-FFF2-40B4-BE49-F238E27FC236}">
                <a16:creationId xmlns:a16="http://schemas.microsoft.com/office/drawing/2014/main" id="{36FECC85-9986-1B90-71AC-8D3FFC66D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1" y="725096"/>
            <a:ext cx="6616910" cy="4351338"/>
          </a:xfrm>
          <a:prstGeom prst="rect">
            <a:avLst/>
          </a:prstGeom>
        </p:spPr>
      </p:pic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5D6901C9-B0FF-E8A2-941E-F12779CF1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19" y="2415784"/>
            <a:ext cx="615291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24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73C03-1965-4782-80FE-45038D9A4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993" y="8569"/>
            <a:ext cx="9050013" cy="68494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83F86A-0E02-4D4D-8AAE-FBAC805F3FFF}"/>
              </a:ext>
            </a:extLst>
          </p:cNvPr>
          <p:cNvSpPr txBox="1"/>
          <p:nvPr/>
        </p:nvSpPr>
        <p:spPr>
          <a:xfrm>
            <a:off x="427994" y="1805284"/>
            <a:ext cx="228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Ecological assessment of sites</a:t>
            </a:r>
          </a:p>
        </p:txBody>
      </p:sp>
    </p:spTree>
    <p:extLst>
      <p:ext uri="{BB962C8B-B14F-4D97-AF65-F5344CB8AC3E}">
        <p14:creationId xmlns:p14="http://schemas.microsoft.com/office/powerpoint/2010/main" val="3583044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94C75-33B7-BAC5-E8D3-C1A211662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NFM measures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406017-3A0A-16E8-D209-8095C3CBD162}"/>
              </a:ext>
            </a:extLst>
          </p:cNvPr>
          <p:cNvSpPr txBox="1"/>
          <p:nvPr/>
        </p:nvSpPr>
        <p:spPr>
          <a:xfrm>
            <a:off x="844860" y="1690688"/>
            <a:ext cx="49041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52 Log leaky dams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7 Natural log dams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6 Boarded dams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4 Check dams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Gully stuffing</a:t>
            </a:r>
          </a:p>
        </p:txBody>
      </p:sp>
      <p:pic>
        <p:nvPicPr>
          <p:cNvPr id="4" name="Picture 3" descr="A picture containing outdoor, grass, tree, plant&#10;&#10;Description automatically generated">
            <a:extLst>
              <a:ext uri="{FF2B5EF4-FFF2-40B4-BE49-F238E27FC236}">
                <a16:creationId xmlns:a16="http://schemas.microsoft.com/office/drawing/2014/main" id="{57ADEA7A-5418-1F44-3302-A7152B6CF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65" y="556377"/>
            <a:ext cx="3356275" cy="251720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00B3D6-3710-2415-99A7-AB4C3083FAC9}"/>
              </a:ext>
            </a:extLst>
          </p:cNvPr>
          <p:cNvSpPr txBox="1"/>
          <p:nvPr/>
        </p:nvSpPr>
        <p:spPr>
          <a:xfrm>
            <a:off x="8378272" y="3062074"/>
            <a:ext cx="201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i="1" dirty="0"/>
              <a:t>Natural leaky dam</a:t>
            </a:r>
          </a:p>
        </p:txBody>
      </p:sp>
      <p:pic>
        <p:nvPicPr>
          <p:cNvPr id="6" name="Picture 5" descr="A picture containing outdoor, grass, wooden, old&#10;&#10;Description automatically generated">
            <a:extLst>
              <a:ext uri="{FF2B5EF4-FFF2-40B4-BE49-F238E27FC236}">
                <a16:creationId xmlns:a16="http://schemas.microsoft.com/office/drawing/2014/main" id="{8069AE2B-AF10-2EEA-B1A3-5ADA804FE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028" y="3429000"/>
            <a:ext cx="3356275" cy="23592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 descr="A picture containing outdoor, tree, grass, plant&#10;&#10;Description automatically generated">
            <a:extLst>
              <a:ext uri="{FF2B5EF4-FFF2-40B4-BE49-F238E27FC236}">
                <a16:creationId xmlns:a16="http://schemas.microsoft.com/office/drawing/2014/main" id="{B354EAB9-D9DA-8415-60AE-772D57747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3398" y="726794"/>
            <a:ext cx="3000458" cy="22503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4BA3CE-61B0-F027-9A46-560196414C79}"/>
              </a:ext>
            </a:extLst>
          </p:cNvPr>
          <p:cNvSpPr txBox="1"/>
          <p:nvPr/>
        </p:nvSpPr>
        <p:spPr>
          <a:xfrm>
            <a:off x="5871667" y="3342443"/>
            <a:ext cx="201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i="1" dirty="0"/>
              <a:t>Log leaky dam</a:t>
            </a:r>
          </a:p>
        </p:txBody>
      </p:sp>
      <p:pic>
        <p:nvPicPr>
          <p:cNvPr id="9" name="Picture 8" descr="A picture containing tree, outdoor, forest, plant&#10;&#10;Description automatically generated">
            <a:extLst>
              <a:ext uri="{FF2B5EF4-FFF2-40B4-BE49-F238E27FC236}">
                <a16:creationId xmlns:a16="http://schemas.microsoft.com/office/drawing/2014/main" id="{90A76ED3-D53B-4A9B-D8E6-F3D0CB31A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7042" y="4091907"/>
            <a:ext cx="3113170" cy="22503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F5FC49-415E-670F-C6B5-A6D490354F44}"/>
              </a:ext>
            </a:extLst>
          </p:cNvPr>
          <p:cNvSpPr txBox="1"/>
          <p:nvPr/>
        </p:nvSpPr>
        <p:spPr>
          <a:xfrm>
            <a:off x="8400034" y="5829433"/>
            <a:ext cx="201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i="1" dirty="0"/>
              <a:t>Boarded dam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A97D4A-67EF-1D06-07FB-9EFE60738D6E}"/>
              </a:ext>
            </a:extLst>
          </p:cNvPr>
          <p:cNvSpPr txBox="1"/>
          <p:nvPr/>
        </p:nvSpPr>
        <p:spPr>
          <a:xfrm>
            <a:off x="8188800" y="6264640"/>
            <a:ext cx="201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i="1" dirty="0"/>
              <a:t>Gully stuffing</a:t>
            </a:r>
          </a:p>
        </p:txBody>
      </p:sp>
      <p:pic>
        <p:nvPicPr>
          <p:cNvPr id="12" name="Picture 11" descr="A pile of dirt in a field&#10;&#10;Description automatically generated with low confidence">
            <a:extLst>
              <a:ext uri="{FF2B5EF4-FFF2-40B4-BE49-F238E27FC236}">
                <a16:creationId xmlns:a16="http://schemas.microsoft.com/office/drawing/2014/main" id="{9AC7B4CB-D1A1-2069-4D83-4A78ED24F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35" y="4160962"/>
            <a:ext cx="3911155" cy="22000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63F577-85D5-593C-EE5D-A111D8C2E4D3}"/>
              </a:ext>
            </a:extLst>
          </p:cNvPr>
          <p:cNvSpPr txBox="1"/>
          <p:nvPr/>
        </p:nvSpPr>
        <p:spPr>
          <a:xfrm>
            <a:off x="1776735" y="3922768"/>
            <a:ext cx="2015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i="1" dirty="0"/>
              <a:t>Check dam</a:t>
            </a:r>
          </a:p>
        </p:txBody>
      </p:sp>
    </p:spTree>
    <p:extLst>
      <p:ext uri="{BB962C8B-B14F-4D97-AF65-F5344CB8AC3E}">
        <p14:creationId xmlns:p14="http://schemas.microsoft.com/office/powerpoint/2010/main" val="2654975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9397D6-3EEA-4896-9D36-20266E496FD0}"/>
              </a:ext>
            </a:extLst>
          </p:cNvPr>
          <p:cNvSpPr txBox="1"/>
          <p:nvPr/>
        </p:nvSpPr>
        <p:spPr>
          <a:xfrm>
            <a:off x="673749" y="4610244"/>
            <a:ext cx="3649703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Log leaky dams </a:t>
            </a:r>
          </a:p>
        </p:txBody>
      </p:sp>
      <p:pic>
        <p:nvPicPr>
          <p:cNvPr id="8" name="Picture 7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FCD22504-0653-4AC6-B90D-9A2F59DA2E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1" b="-4"/>
          <a:stretch/>
        </p:blipFill>
        <p:spPr>
          <a:xfrm rot="5400000">
            <a:off x="506362" y="537706"/>
            <a:ext cx="4051011" cy="3716238"/>
          </a:xfrm>
          <a:prstGeom prst="rect">
            <a:avLst/>
          </a:prstGeom>
        </p:spPr>
      </p:pic>
      <p:pic>
        <p:nvPicPr>
          <p:cNvPr id="6" name="Picture 5" descr="A picture containing grass, outdoor, rock, nature&#10;&#10;Description automatically generated">
            <a:extLst>
              <a:ext uri="{FF2B5EF4-FFF2-40B4-BE49-F238E27FC236}">
                <a16:creationId xmlns:a16="http://schemas.microsoft.com/office/drawing/2014/main" id="{2C0A2F30-EB7A-4CF9-9221-FDC6ABD99B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" r="-2" b="15333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432BFAA-6658-4B01-BEAA-A153625884AB}"/>
              </a:ext>
            </a:extLst>
          </p:cNvPr>
          <p:cNvSpPr txBox="1"/>
          <p:nvPr/>
        </p:nvSpPr>
        <p:spPr>
          <a:xfrm>
            <a:off x="4793019" y="4610244"/>
            <a:ext cx="6725232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approx. </a:t>
            </a:r>
            <a:r>
              <a:rPr lang="en-US" sz="1700">
                <a:effectLst/>
              </a:rPr>
              <a:t>0.5m</a:t>
            </a:r>
            <a:r>
              <a:rPr lang="en-US" sz="1700" baseline="30000">
                <a:effectLst/>
              </a:rPr>
              <a:t>3</a:t>
            </a:r>
            <a:r>
              <a:rPr lang="en-US" sz="1700"/>
              <a:t> / dam of larch or spruce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Install 3-5 per day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Cost ~ </a:t>
            </a:r>
            <a:r>
              <a:rPr lang="en-US" sz="17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€568 each for labour and materials</a:t>
            </a:r>
            <a:endParaRPr lang="en-US" sz="170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F6533A-52B1-4A0A-8E44-FD3CFE23AE19}"/>
              </a:ext>
            </a:extLst>
          </p:cNvPr>
          <p:cNvSpPr txBox="1">
            <a:spLocks/>
          </p:cNvSpPr>
          <p:nvPr/>
        </p:nvSpPr>
        <p:spPr>
          <a:xfrm>
            <a:off x="5021821" y="3812953"/>
            <a:ext cx="6465287" cy="2073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2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1075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ss, outdoor, nature, gully&#10;&#10;Description automatically generated">
            <a:extLst>
              <a:ext uri="{FF2B5EF4-FFF2-40B4-BE49-F238E27FC236}">
                <a16:creationId xmlns:a16="http://schemas.microsoft.com/office/drawing/2014/main" id="{54477FB0-BC87-4BB5-A499-5A766A968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5" r="-1" b="728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9397D6-3EEA-4896-9D36-20266E496FD0}"/>
              </a:ext>
            </a:extLst>
          </p:cNvPr>
          <p:cNvSpPr txBox="1"/>
          <p:nvPr/>
        </p:nvSpPr>
        <p:spPr>
          <a:xfrm>
            <a:off x="618062" y="4185749"/>
            <a:ext cx="9265771" cy="62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Erosion Control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32BFAA-6658-4B01-BEAA-A153625884AB}"/>
              </a:ext>
            </a:extLst>
          </p:cNvPr>
          <p:cNvSpPr txBox="1"/>
          <p:nvPr/>
        </p:nvSpPr>
        <p:spPr>
          <a:xfrm>
            <a:off x="618063" y="4856921"/>
            <a:ext cx="9565028" cy="1249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Erosion noted at some sites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During construction small brash revetments put in place to prevent further erosion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F6533A-52B1-4A0A-8E44-FD3CFE23AE19}"/>
              </a:ext>
            </a:extLst>
          </p:cNvPr>
          <p:cNvSpPr txBox="1">
            <a:spLocks/>
          </p:cNvSpPr>
          <p:nvPr/>
        </p:nvSpPr>
        <p:spPr>
          <a:xfrm>
            <a:off x="5021821" y="3812953"/>
            <a:ext cx="6465287" cy="2073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2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86747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8CC89-C6E1-1259-D8E9-70047752F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About IRT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D9E3B-B40F-7A15-D5FC-0049C5F57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/>
              <a:t>Inishowen</a:t>
            </a:r>
            <a:r>
              <a:rPr lang="en-US" dirty="0"/>
              <a:t> Peninsula </a:t>
            </a:r>
          </a:p>
          <a:p>
            <a:pPr lvl="0"/>
            <a:r>
              <a:rPr lang="en-US" dirty="0"/>
              <a:t>Journey began in October 2013</a:t>
            </a:r>
          </a:p>
          <a:p>
            <a:pPr lvl="0"/>
            <a:r>
              <a:rPr lang="en-US" dirty="0"/>
              <a:t>Established first board in Oct 2015</a:t>
            </a:r>
          </a:p>
          <a:p>
            <a:pPr lvl="0"/>
            <a:r>
              <a:rPr lang="en-US" dirty="0"/>
              <a:t>Established as a CLG in August 2016</a:t>
            </a:r>
          </a:p>
          <a:p>
            <a:pPr lvl="0"/>
            <a:r>
              <a:rPr lang="en-US" dirty="0"/>
              <a:t>Became a charity in March 2018</a:t>
            </a:r>
          </a:p>
          <a:p>
            <a:pPr lvl="0"/>
            <a:r>
              <a:rPr lang="en-US" dirty="0"/>
              <a:t>Six directors on board</a:t>
            </a:r>
          </a:p>
          <a:p>
            <a:pPr lvl="0"/>
            <a:r>
              <a:rPr lang="en-US" dirty="0"/>
              <a:t>Two staff members</a:t>
            </a:r>
          </a:p>
          <a:p>
            <a:endParaRPr lang="en-IE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C5FFA73A-3060-3FCD-F0D3-1291A6C12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69" y="167215"/>
            <a:ext cx="2177094" cy="2607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789B36-FE12-85C8-67C2-825E3BB12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41" y="1846429"/>
            <a:ext cx="4281281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69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outdoor, tree, plant&#10;&#10;Description automatically generated">
            <a:extLst>
              <a:ext uri="{FF2B5EF4-FFF2-40B4-BE49-F238E27FC236}">
                <a16:creationId xmlns:a16="http://schemas.microsoft.com/office/drawing/2014/main" id="{16891165-D463-40CC-B375-AEAF367AC1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r="-1" b="16557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9397D6-3EEA-4896-9D36-20266E496FD0}"/>
              </a:ext>
            </a:extLst>
          </p:cNvPr>
          <p:cNvSpPr txBox="1"/>
          <p:nvPr/>
        </p:nvSpPr>
        <p:spPr>
          <a:xfrm>
            <a:off x="618062" y="4185749"/>
            <a:ext cx="9265771" cy="62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latin typeface="+mj-lt"/>
                <a:ea typeface="+mj-ea"/>
                <a:cs typeface="+mj-cs"/>
              </a:rPr>
              <a:t>Natural log leaky dams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32BFAA-6658-4B01-BEAA-A153625884AB}"/>
              </a:ext>
            </a:extLst>
          </p:cNvPr>
          <p:cNvSpPr txBox="1"/>
          <p:nvPr/>
        </p:nvSpPr>
        <p:spPr>
          <a:xfrm>
            <a:off x="618063" y="4856921"/>
            <a:ext cx="9565028" cy="1249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Very little riparian vegetation available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Installed 7 in one day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Cost ~ </a:t>
            </a:r>
            <a:r>
              <a:rPr 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€150 each for labour and materials (rebar)</a:t>
            </a:r>
            <a:endParaRPr lang="en-US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F6533A-52B1-4A0A-8E44-FD3CFE23AE19}"/>
              </a:ext>
            </a:extLst>
          </p:cNvPr>
          <p:cNvSpPr txBox="1">
            <a:spLocks/>
          </p:cNvSpPr>
          <p:nvPr/>
        </p:nvSpPr>
        <p:spPr>
          <a:xfrm>
            <a:off x="5021821" y="3812953"/>
            <a:ext cx="6465287" cy="2073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2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35390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9397D6-3EEA-4896-9D36-20266E496FD0}"/>
              </a:ext>
            </a:extLst>
          </p:cNvPr>
          <p:cNvSpPr txBox="1"/>
          <p:nvPr/>
        </p:nvSpPr>
        <p:spPr>
          <a:xfrm>
            <a:off x="673749" y="4610244"/>
            <a:ext cx="3649703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Boarded leaky dams </a:t>
            </a:r>
          </a:p>
        </p:txBody>
      </p:sp>
      <p:pic>
        <p:nvPicPr>
          <p:cNvPr id="8" name="Picture 7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E422A357-82E9-4CAA-9D59-488DD68B82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1" b="-4"/>
          <a:stretch/>
        </p:blipFill>
        <p:spPr>
          <a:xfrm rot="5400000">
            <a:off x="506362" y="537706"/>
            <a:ext cx="4051011" cy="3716238"/>
          </a:xfrm>
          <a:prstGeom prst="rect">
            <a:avLst/>
          </a:prstGeom>
        </p:spPr>
      </p:pic>
      <p:pic>
        <p:nvPicPr>
          <p:cNvPr id="13" name="Picture 12" descr="A group of people standing on grass by a body of water&#10;&#10;Description automatically generated with low confidence">
            <a:extLst>
              <a:ext uri="{FF2B5EF4-FFF2-40B4-BE49-F238E27FC236}">
                <a16:creationId xmlns:a16="http://schemas.microsoft.com/office/drawing/2014/main" id="{69C1D8FB-6372-4928-8BC3-6DC889AACA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r="39575"/>
          <a:stretch/>
        </p:blipFill>
        <p:spPr>
          <a:xfrm rot="5400000">
            <a:off x="6093291" y="-1003627"/>
            <a:ext cx="4051011" cy="679890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432BFAA-6658-4B01-BEAA-A153625884AB}"/>
              </a:ext>
            </a:extLst>
          </p:cNvPr>
          <p:cNvSpPr txBox="1"/>
          <p:nvPr/>
        </p:nvSpPr>
        <p:spPr>
          <a:xfrm>
            <a:off x="4793019" y="4610244"/>
            <a:ext cx="6725232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2 inch larch boards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Installed with help of volunteers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Cost ~ </a:t>
            </a:r>
            <a:r>
              <a:rPr lang="en-US" sz="17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€384 each for preparation, labour and materials</a:t>
            </a:r>
            <a:endParaRPr lang="en-US" sz="170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F6533A-52B1-4A0A-8E44-FD3CFE23AE19}"/>
              </a:ext>
            </a:extLst>
          </p:cNvPr>
          <p:cNvSpPr txBox="1">
            <a:spLocks/>
          </p:cNvSpPr>
          <p:nvPr/>
        </p:nvSpPr>
        <p:spPr>
          <a:xfrm>
            <a:off x="5021821" y="3812953"/>
            <a:ext cx="6465287" cy="2073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2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60078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17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9397D6-3EEA-4896-9D36-20266E496FD0}"/>
              </a:ext>
            </a:extLst>
          </p:cNvPr>
          <p:cNvSpPr txBox="1"/>
          <p:nvPr/>
        </p:nvSpPr>
        <p:spPr>
          <a:xfrm>
            <a:off x="673749" y="4610244"/>
            <a:ext cx="3649703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Check dams </a:t>
            </a:r>
          </a:p>
        </p:txBody>
      </p:sp>
      <p:pic>
        <p:nvPicPr>
          <p:cNvPr id="11" name="Picture 10" descr="A person running in a field&#10;&#10;Description automatically generated with low confidence">
            <a:extLst>
              <a:ext uri="{FF2B5EF4-FFF2-40B4-BE49-F238E27FC236}">
                <a16:creationId xmlns:a16="http://schemas.microsoft.com/office/drawing/2014/main" id="{013EA30B-0ACA-4140-9009-215708E8A0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" r="43331" b="-3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13" name="Picture 12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8716189B-2F40-45D4-9B0D-D9E6C02D47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 r="4808" b="-3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53" name="Straight Connector 19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432BFAA-6658-4B01-BEAA-A153625884AB}"/>
              </a:ext>
            </a:extLst>
          </p:cNvPr>
          <p:cNvSpPr txBox="1"/>
          <p:nvPr/>
        </p:nvSpPr>
        <p:spPr>
          <a:xfrm>
            <a:off x="4793019" y="4610244"/>
            <a:ext cx="6725232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Stone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Installed 4 per day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Cost ~ </a:t>
            </a:r>
            <a:r>
              <a:rPr lang="en-US" sz="17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€406 each for labour and stone</a:t>
            </a:r>
            <a:endParaRPr lang="en-US" sz="170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F6533A-52B1-4A0A-8E44-FD3CFE23AE19}"/>
              </a:ext>
            </a:extLst>
          </p:cNvPr>
          <p:cNvSpPr txBox="1">
            <a:spLocks/>
          </p:cNvSpPr>
          <p:nvPr/>
        </p:nvSpPr>
        <p:spPr>
          <a:xfrm>
            <a:off x="5021821" y="3812953"/>
            <a:ext cx="6465287" cy="2073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2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62416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6296A-D62B-9A9D-E31F-9ADA8E4D2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Obstacles &amp; 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F412AC-158F-40C3-B1DB-0FA56A38E75D}"/>
              </a:ext>
            </a:extLst>
          </p:cNvPr>
          <p:cNvSpPr txBox="1"/>
          <p:nvPr/>
        </p:nvSpPr>
        <p:spPr>
          <a:xfrm>
            <a:off x="1042662" y="1690688"/>
            <a:ext cx="1010667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Slow progress in early 2021 – Impeded by Covid restrictions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Lack of awareness of how leaky dam works. Difficult concepts to explain and require traditionally held beliefs to be challenged.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Need to work sensitively with community and environment, avoid sediment release into streams and avoid damage to farming lands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/>
              <a:t>Lack of tree cover on </a:t>
            </a:r>
            <a:r>
              <a:rPr lang="en-IE" sz="2400" dirty="0" err="1"/>
              <a:t>Inishowen</a:t>
            </a:r>
            <a:r>
              <a:rPr lang="en-IE" sz="2400" dirty="0"/>
              <a:t> rivers means wood needs to be brought in from outside of </a:t>
            </a:r>
            <a:r>
              <a:rPr lang="en-IE" sz="2400" dirty="0" err="1"/>
              <a:t>Clonmany</a:t>
            </a:r>
            <a:r>
              <a:rPr lang="en-IE" sz="2400" dirty="0"/>
              <a:t>. Few opportunities for natural dams.</a:t>
            </a:r>
          </a:p>
        </p:txBody>
      </p:sp>
    </p:spTree>
    <p:extLst>
      <p:ext uri="{BB962C8B-B14F-4D97-AF65-F5344CB8AC3E}">
        <p14:creationId xmlns:p14="http://schemas.microsoft.com/office/powerpoint/2010/main" val="237892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09131-38F7-BD67-FE2E-EE0574249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Next Steps for community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30F3DC-0ABA-1362-B373-C060B440C41E}"/>
              </a:ext>
            </a:extLst>
          </p:cNvPr>
          <p:cNvSpPr txBox="1"/>
          <p:nvPr/>
        </p:nvSpPr>
        <p:spPr>
          <a:xfrm>
            <a:off x="844860" y="1690688"/>
            <a:ext cx="507654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1">
                    <a:lumMod val="75000"/>
                  </a:schemeClr>
                </a:solidFill>
              </a:rPr>
              <a:t>Community consultation after project end and in October 2022. Build on community engagement</a:t>
            </a:r>
            <a:br>
              <a:rPr lang="en-IE" sz="2400" dirty="0">
                <a:solidFill>
                  <a:schemeClr val="accent1">
                    <a:lumMod val="75000"/>
                  </a:schemeClr>
                </a:solidFill>
              </a:rPr>
            </a:br>
            <a:endParaRPr lang="en-IE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1">
                    <a:lumMod val="75000"/>
                  </a:schemeClr>
                </a:solidFill>
              </a:rPr>
              <a:t>Yearly monitoring of dams</a:t>
            </a:r>
            <a:br>
              <a:rPr lang="en-IE" sz="2400" dirty="0">
                <a:solidFill>
                  <a:schemeClr val="accent1">
                    <a:lumMod val="75000"/>
                  </a:schemeClr>
                </a:solidFill>
              </a:rPr>
            </a:br>
            <a:endParaRPr lang="en-IE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1">
                    <a:lumMod val="75000"/>
                  </a:schemeClr>
                </a:solidFill>
              </a:rPr>
              <a:t>Identify further opportunities for measures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9B9435E7-A01D-8C88-ACB1-14240C3E8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699" y="140024"/>
            <a:ext cx="3151200" cy="23634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graphicFrame>
        <p:nvGraphicFramePr>
          <p:cNvPr id="8" name="TextBox 4">
            <a:extLst>
              <a:ext uri="{FF2B5EF4-FFF2-40B4-BE49-F238E27FC236}">
                <a16:creationId xmlns:a16="http://schemas.microsoft.com/office/drawing/2014/main" id="{EF268F48-A9F3-7D51-570B-CE8226C088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8163724"/>
              </p:ext>
            </p:extLst>
          </p:nvPr>
        </p:nvGraphicFramePr>
        <p:xfrm>
          <a:off x="6428824" y="2567851"/>
          <a:ext cx="5945078" cy="3600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FA32210-ABCC-B966-AC06-98BDAD539ABB}"/>
              </a:ext>
            </a:extLst>
          </p:cNvPr>
          <p:cNvSpPr txBox="1"/>
          <p:nvPr/>
        </p:nvSpPr>
        <p:spPr>
          <a:xfrm>
            <a:off x="3392224" y="4876175"/>
            <a:ext cx="287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/>
              <a:t>Funding a key issue</a:t>
            </a:r>
          </a:p>
        </p:txBody>
      </p:sp>
      <p:pic>
        <p:nvPicPr>
          <p:cNvPr id="10" name="Graphic 9" descr="Comment Important outline">
            <a:extLst>
              <a:ext uri="{FF2B5EF4-FFF2-40B4-BE49-F238E27FC236}">
                <a16:creationId xmlns:a16="http://schemas.microsoft.com/office/drawing/2014/main" id="{BC4BC1B7-F42C-764D-A4EA-F337F26AAD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17306" y="47339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18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B4C9F-4A25-3FA9-1E4F-DA848BC6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3F209-D517-9B7B-72A9-877C5BB85899}"/>
              </a:ext>
            </a:extLst>
          </p:cNvPr>
          <p:cNvSpPr txBox="1">
            <a:spLocks/>
          </p:cNvSpPr>
          <p:nvPr/>
        </p:nvSpPr>
        <p:spPr>
          <a:xfrm>
            <a:off x="838200" y="1569228"/>
            <a:ext cx="6842071" cy="34560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400"/>
              <a:t>Collaboration with range of stakeholders essential for success</a:t>
            </a:r>
          </a:p>
          <a:p>
            <a:r>
              <a:rPr lang="en-IE" sz="2400"/>
              <a:t>Local knowledge &amp; ownership can be increased</a:t>
            </a:r>
          </a:p>
          <a:p>
            <a:r>
              <a:rPr lang="en-IE" sz="2400"/>
              <a:t>Long lead time needed – help to increase efficiencies</a:t>
            </a:r>
          </a:p>
          <a:p>
            <a:r>
              <a:rPr lang="en-IE" sz="2400"/>
              <a:t>Importance of fundamental knowledge of natural processes in rivers - training construction workers and project stakeholders</a:t>
            </a:r>
          </a:p>
          <a:p>
            <a:endParaRPr lang="en-IE" sz="2400"/>
          </a:p>
          <a:p>
            <a:pPr marL="0" indent="0">
              <a:buFont typeface="Arial" panose="020B0604020202020204" pitchFamily="34" charset="0"/>
              <a:buNone/>
            </a:pPr>
            <a:endParaRPr lang="en-IE" dirty="0"/>
          </a:p>
        </p:txBody>
      </p:sp>
      <p:pic>
        <p:nvPicPr>
          <p:cNvPr id="4" name="Picture 3" descr="A tree in a forest&#10;&#10;Description automatically generated">
            <a:extLst>
              <a:ext uri="{FF2B5EF4-FFF2-40B4-BE49-F238E27FC236}">
                <a16:creationId xmlns:a16="http://schemas.microsoft.com/office/drawing/2014/main" id="{A7FF4640-86F9-4E11-CF45-00DD0E32E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7281" y="1202073"/>
            <a:ext cx="5530853" cy="385695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9470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0FDDA04-9DED-2B68-6AFE-D024928557C8}"/>
              </a:ext>
            </a:extLst>
          </p:cNvPr>
          <p:cNvSpPr txBox="1">
            <a:spLocks/>
          </p:cNvSpPr>
          <p:nvPr/>
        </p:nvSpPr>
        <p:spPr>
          <a:xfrm>
            <a:off x="828368" y="244492"/>
            <a:ext cx="10515600" cy="1696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dirty="0">
                <a:solidFill>
                  <a:srgbClr val="4684AC"/>
                </a:solidFill>
                <a:latin typeface="+mn-lt"/>
              </a:rPr>
              <a:t>Thank You  | Go </a:t>
            </a:r>
            <a:r>
              <a:rPr lang="en-IE" dirty="0" err="1">
                <a:solidFill>
                  <a:srgbClr val="4684AC"/>
                </a:solidFill>
                <a:latin typeface="+mn-lt"/>
              </a:rPr>
              <a:t>raibh</a:t>
            </a:r>
            <a:r>
              <a:rPr lang="en-IE" dirty="0">
                <a:solidFill>
                  <a:srgbClr val="4684AC"/>
                </a:solidFill>
                <a:latin typeface="+mn-lt"/>
              </a:rPr>
              <a:t> </a:t>
            </a:r>
            <a:r>
              <a:rPr lang="en-IE" dirty="0" err="1">
                <a:solidFill>
                  <a:srgbClr val="4684AC"/>
                </a:solidFill>
                <a:latin typeface="+mn-lt"/>
              </a:rPr>
              <a:t>maith</a:t>
            </a:r>
            <a:r>
              <a:rPr lang="en-IE" dirty="0">
                <a:solidFill>
                  <a:srgbClr val="4684AC"/>
                </a:solidFill>
                <a:latin typeface="+mn-lt"/>
              </a:rPr>
              <a:t> </a:t>
            </a:r>
            <a:r>
              <a:rPr lang="en-IE" dirty="0" err="1">
                <a:solidFill>
                  <a:srgbClr val="4684AC"/>
                </a:solidFill>
                <a:latin typeface="+mn-lt"/>
              </a:rPr>
              <a:t>agaibh</a:t>
            </a:r>
            <a:endParaRPr lang="en-IE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9540C285-C090-ABBA-C10A-43C8329E2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24" y="2149744"/>
            <a:ext cx="6689484" cy="393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75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F4C2F-8FC0-DBC7-FAF2-FE30AD9E4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Strong community focus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2ECEF0-DD8F-2263-E0AF-789D967F4993}"/>
              </a:ext>
            </a:extLst>
          </p:cNvPr>
          <p:cNvSpPr txBox="1"/>
          <p:nvPr/>
        </p:nvSpPr>
        <p:spPr>
          <a:xfrm>
            <a:off x="941031" y="1589103"/>
            <a:ext cx="606345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Improves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Creates conversation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Helps identify the right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Increases knowledge &amp; acceptance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800" dirty="0"/>
              <a:t>Increases ownership</a:t>
            </a:r>
          </a:p>
          <a:p>
            <a:endParaRPr lang="en-IE" dirty="0"/>
          </a:p>
        </p:txBody>
      </p:sp>
      <p:pic>
        <p:nvPicPr>
          <p:cNvPr id="5" name="Picture 4" descr="A group of people in a field&#10;&#10;Description automatically generated">
            <a:extLst>
              <a:ext uri="{FF2B5EF4-FFF2-40B4-BE49-F238E27FC236}">
                <a16:creationId xmlns:a16="http://schemas.microsoft.com/office/drawing/2014/main" id="{DDB32CB4-E145-4976-7C08-D56A595A7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42" y="1690688"/>
            <a:ext cx="4604458" cy="353571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2BAAB-F3B7-47FD-2E01-1836FA4C6CDE}"/>
              </a:ext>
            </a:extLst>
          </p:cNvPr>
          <p:cNvSpPr txBox="1"/>
          <p:nvPr/>
        </p:nvSpPr>
        <p:spPr>
          <a:xfrm>
            <a:off x="7940799" y="5321424"/>
            <a:ext cx="3324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i="1" dirty="0"/>
              <a:t>Long term benefits for success</a:t>
            </a:r>
          </a:p>
        </p:txBody>
      </p:sp>
      <p:pic>
        <p:nvPicPr>
          <p:cNvPr id="7" name="Graphic 6" descr="Blueprint">
            <a:extLst>
              <a:ext uri="{FF2B5EF4-FFF2-40B4-BE49-F238E27FC236}">
                <a16:creationId xmlns:a16="http://schemas.microsoft.com/office/drawing/2014/main" id="{E163E905-5F1B-03BF-6345-468767857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7114" y="3896341"/>
            <a:ext cx="1330058" cy="13300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564C5C-E14C-3E1B-02BA-778C78DBD466}"/>
              </a:ext>
            </a:extLst>
          </p:cNvPr>
          <p:cNvSpPr txBox="1"/>
          <p:nvPr/>
        </p:nvSpPr>
        <p:spPr>
          <a:xfrm>
            <a:off x="2300574" y="4330537"/>
            <a:ext cx="3654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/>
              <a:t>Co-design &amp; co-production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1675BF-BACB-C603-623A-9C4CF04C6BA2}"/>
              </a:ext>
            </a:extLst>
          </p:cNvPr>
          <p:cNvSpPr txBox="1"/>
          <p:nvPr/>
        </p:nvSpPr>
        <p:spPr>
          <a:xfrm>
            <a:off x="3972756" y="4905925"/>
            <a:ext cx="21665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dirty="0"/>
              <a:t>Develop Partnerships</a:t>
            </a:r>
          </a:p>
        </p:txBody>
      </p:sp>
      <p:pic>
        <p:nvPicPr>
          <p:cNvPr id="10" name="Graphic 9" descr="Group">
            <a:extLst>
              <a:ext uri="{FF2B5EF4-FFF2-40B4-BE49-F238E27FC236}">
                <a16:creationId xmlns:a16="http://schemas.microsoft.com/office/drawing/2014/main" id="{714D5B85-71A4-807D-9A7A-302E09690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83175" y="4684354"/>
            <a:ext cx="1169086" cy="116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70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6B5D6-E9E5-0182-11AC-265893C26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Training Programme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855F87-1F08-20F1-2967-BB19B2368D3D}"/>
              </a:ext>
            </a:extLst>
          </p:cNvPr>
          <p:cNvSpPr txBox="1"/>
          <p:nvPr/>
        </p:nvSpPr>
        <p:spPr>
          <a:xfrm>
            <a:off x="838200" y="1667435"/>
            <a:ext cx="71694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i="1" dirty="0">
                <a:solidFill>
                  <a:schemeClr val="accent1">
                    <a:lumMod val="75000"/>
                  </a:schemeClr>
                </a:solidFill>
              </a:rPr>
              <a:t>Volunteers who help survey, monitor and restore the natural waterbodies of </a:t>
            </a:r>
            <a:r>
              <a:rPr lang="en-IE" sz="2800" i="1" dirty="0" err="1">
                <a:solidFill>
                  <a:schemeClr val="accent1">
                    <a:lumMod val="75000"/>
                  </a:schemeClr>
                </a:solidFill>
              </a:rPr>
              <a:t>Inishowen</a:t>
            </a:r>
            <a:endParaRPr lang="en-IE" sz="28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20DFF9D-D5D3-C026-AF68-F63131FF147F}"/>
              </a:ext>
            </a:extLst>
          </p:cNvPr>
          <p:cNvSpPr/>
          <p:nvPr/>
        </p:nvSpPr>
        <p:spPr>
          <a:xfrm>
            <a:off x="8732098" y="3671354"/>
            <a:ext cx="1950049" cy="1922219"/>
          </a:xfrm>
          <a:prstGeom prst="ellipse">
            <a:avLst/>
          </a:prstGeom>
          <a:solidFill>
            <a:srgbClr val="407D80">
              <a:alpha val="82000"/>
            </a:srgbClr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E962F9-0AC7-15E3-664B-D1AA0F230CE8}"/>
              </a:ext>
            </a:extLst>
          </p:cNvPr>
          <p:cNvSpPr txBox="1"/>
          <p:nvPr/>
        </p:nvSpPr>
        <p:spPr>
          <a:xfrm>
            <a:off x="9059836" y="4012114"/>
            <a:ext cx="1259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>
                <a:solidFill>
                  <a:schemeClr val="bg1"/>
                </a:solidFill>
              </a:rPr>
              <a:t>BUILD CAPACITY TO DELIVER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DDF951-3769-AF26-1B02-AF7A74704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066" y="284024"/>
            <a:ext cx="2855156" cy="2893225"/>
          </a:xfrm>
          <a:prstGeom prst="rect">
            <a:avLst/>
          </a:prstGeom>
        </p:spPr>
      </p:pic>
      <p:pic>
        <p:nvPicPr>
          <p:cNvPr id="8" name="Picture 7" descr="A group of people outside&#10;&#10;Description automatically generated with medium confidence">
            <a:extLst>
              <a:ext uri="{FF2B5EF4-FFF2-40B4-BE49-F238E27FC236}">
                <a16:creationId xmlns:a16="http://schemas.microsoft.com/office/drawing/2014/main" id="{8F531AD5-31EF-8D23-ADC0-7546437F1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62743"/>
            <a:ext cx="3278539" cy="24589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 descr="A person standing next to a pile of hay&#10;&#10;Description automatically generated">
            <a:extLst>
              <a:ext uri="{FF2B5EF4-FFF2-40B4-BE49-F238E27FC236}">
                <a16:creationId xmlns:a16="http://schemas.microsoft.com/office/drawing/2014/main" id="{2C99B52B-8EA8-4B96-5628-1C062CD00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68" y="3362743"/>
            <a:ext cx="3697602" cy="24589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02CB95-B0F2-4549-E4DF-13433E6832B4}"/>
              </a:ext>
            </a:extLst>
          </p:cNvPr>
          <p:cNvSpPr txBox="1"/>
          <p:nvPr/>
        </p:nvSpPr>
        <p:spPr>
          <a:xfrm>
            <a:off x="2626888" y="2616336"/>
            <a:ext cx="330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latin typeface="Franklin Gothic Medium" panose="020B0603020102020204" pitchFamily="34" charset="0"/>
              </a:rPr>
              <a:t>Specialised training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268541-B5C6-7CEF-E3F9-44FFA421E889}"/>
              </a:ext>
            </a:extLst>
          </p:cNvPr>
          <p:cNvSpPr txBox="1"/>
          <p:nvPr/>
        </p:nvSpPr>
        <p:spPr>
          <a:xfrm>
            <a:off x="214686" y="6492875"/>
            <a:ext cx="579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Funded by EU LEADER &amp; Rethink Ireland</a:t>
            </a:r>
          </a:p>
        </p:txBody>
      </p:sp>
    </p:spTree>
    <p:extLst>
      <p:ext uri="{BB962C8B-B14F-4D97-AF65-F5344CB8AC3E}">
        <p14:creationId xmlns:p14="http://schemas.microsoft.com/office/powerpoint/2010/main" val="3247456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271FF-2476-47F0-8121-C40E03AA4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Nature based solutions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17FF1C-D7F8-72F2-023B-FECAF91AD36E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5562599" cy="3667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400" dirty="0"/>
              <a:t>Practical experience</a:t>
            </a:r>
          </a:p>
          <a:p>
            <a:pPr lvl="1"/>
            <a:r>
              <a:rPr lang="en-IE" sz="2000" dirty="0"/>
              <a:t>revetments, spiling, use of woody material, fish passage, leaky dams</a:t>
            </a:r>
          </a:p>
          <a:p>
            <a:r>
              <a:rPr lang="en-IE" sz="2400" dirty="0"/>
              <a:t>Knowledge (</a:t>
            </a:r>
            <a:r>
              <a:rPr lang="en-IE" sz="2400" dirty="0" err="1"/>
              <a:t>hydromorphology</a:t>
            </a:r>
            <a:r>
              <a:rPr lang="en-IE" sz="2400" dirty="0"/>
              <a:t>, river processes, local rivers)</a:t>
            </a:r>
          </a:p>
          <a:p>
            <a:r>
              <a:rPr lang="en-IE" sz="2400" dirty="0"/>
              <a:t>Small projects to date but scaling up to a </a:t>
            </a:r>
            <a:r>
              <a:rPr lang="en-IE" sz="2400" i="1" dirty="0"/>
              <a:t>catchment based approach</a:t>
            </a:r>
          </a:p>
          <a:p>
            <a:endParaRPr lang="en-IE" sz="2400" dirty="0"/>
          </a:p>
          <a:p>
            <a:endParaRPr lang="en-IE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IE" dirty="0"/>
          </a:p>
          <a:p>
            <a:endParaRPr lang="en-IE" dirty="0"/>
          </a:p>
          <a:p>
            <a:pPr marL="0" indent="0">
              <a:buFont typeface="Arial" panose="020B0604020202020204" pitchFamily="34" charset="0"/>
              <a:buNone/>
            </a:pPr>
            <a:endParaRPr lang="en-IE" dirty="0"/>
          </a:p>
        </p:txBody>
      </p:sp>
      <p:pic>
        <p:nvPicPr>
          <p:cNvPr id="5" name="Picture 4" descr="A group of people climbing a rock&#10;&#10;Description automatically generated with low confidence">
            <a:extLst>
              <a:ext uri="{FF2B5EF4-FFF2-40B4-BE49-F238E27FC236}">
                <a16:creationId xmlns:a16="http://schemas.microsoft.com/office/drawing/2014/main" id="{80555DE0-0875-68EE-39E5-857F776FF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4173" y="1240378"/>
            <a:ext cx="5981700" cy="3977194"/>
          </a:xfrm>
          <a:prstGeom prst="rect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2740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B2A24-C1DA-3BF8-B58D-F0BA7CEB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Inishowen</a:t>
            </a:r>
            <a:r>
              <a:rPr lang="en-IE" dirty="0"/>
              <a:t> Flood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0512D-2066-FA6E-1E06-213FAA872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012" y="2756065"/>
            <a:ext cx="4949656" cy="3667760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189CC0B3-D0B0-0A36-30B5-B30F98EF6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044" y="455057"/>
            <a:ext cx="5691575" cy="320151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D50DB7-06D0-FDA5-EE7D-BB8C48299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2" y="1361440"/>
            <a:ext cx="5040332" cy="314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85DFE5-C3FE-DB86-E977-729468E9A7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722" y="4223991"/>
            <a:ext cx="4353135" cy="23219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3BB0C4-1C08-559C-3A03-6B188AB9D077}"/>
              </a:ext>
            </a:extLst>
          </p:cNvPr>
          <p:cNvSpPr txBox="1"/>
          <p:nvPr/>
        </p:nvSpPr>
        <p:spPr>
          <a:xfrm>
            <a:off x="214686" y="6492875"/>
            <a:ext cx="579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22</a:t>
            </a:r>
            <a:r>
              <a:rPr lang="en-IE" sz="2400" baseline="30000" dirty="0">
                <a:solidFill>
                  <a:schemeClr val="bg1"/>
                </a:solidFill>
              </a:rPr>
              <a:t>nd</a:t>
            </a:r>
            <a:r>
              <a:rPr lang="en-IE" sz="2400" dirty="0">
                <a:solidFill>
                  <a:schemeClr val="bg1"/>
                </a:solidFill>
              </a:rPr>
              <a:t> August 2017</a:t>
            </a:r>
          </a:p>
        </p:txBody>
      </p:sp>
    </p:spTree>
    <p:extLst>
      <p:ext uri="{BB962C8B-B14F-4D97-AF65-F5344CB8AC3E}">
        <p14:creationId xmlns:p14="http://schemas.microsoft.com/office/powerpoint/2010/main" val="759551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28633-F307-C0C2-0C66-97E51EE15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Natural Flood Management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1B56D7-DCCA-4807-379C-4035787EA77B}"/>
              </a:ext>
            </a:extLst>
          </p:cNvPr>
          <p:cNvSpPr txBox="1"/>
          <p:nvPr/>
        </p:nvSpPr>
        <p:spPr>
          <a:xfrm>
            <a:off x="920317" y="1484502"/>
            <a:ext cx="9528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After the flood of 2017, IRT began looking into natural water retention measures. 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3 phase project: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95CB4D-94EF-5AA4-6C44-9BFA9CC8AF21}"/>
              </a:ext>
            </a:extLst>
          </p:cNvPr>
          <p:cNvSpPr/>
          <p:nvPr/>
        </p:nvSpPr>
        <p:spPr>
          <a:xfrm>
            <a:off x="624949" y="2058798"/>
            <a:ext cx="10969286" cy="13255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>
                <a:solidFill>
                  <a:srgbClr val="000000"/>
                </a:solidFill>
                <a:latin typeface="Calibri" panose="020F0502020204030204" pitchFamily="34" charset="0"/>
              </a:rPr>
              <a:t>1. Awareness raising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Feb 2018	Slow the Flow event to introduce concept to community. Funded by LAWPRO/OPW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Sep-Oct 2018	Awareness of measures for river restoration and woodlands for water. Funded by LAWPRO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D47D4FA-A9EC-7F1B-26B0-F3A4139C06EE}"/>
              </a:ext>
            </a:extLst>
          </p:cNvPr>
          <p:cNvSpPr/>
          <p:nvPr/>
        </p:nvSpPr>
        <p:spPr>
          <a:xfrm>
            <a:off x="624950" y="3658049"/>
            <a:ext cx="10942100" cy="122712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2. </a:t>
            </a:r>
            <a:r>
              <a:rPr lang="en-US" u="sng" dirty="0">
                <a:solidFill>
                  <a:srgbClr val="000000"/>
                </a:solidFill>
                <a:latin typeface="Calibri" panose="020F0502020204030204" pitchFamily="34" charset="0"/>
              </a:rPr>
              <a:t>Scoping Project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Nov 2018	C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ollaboration with Trinity College to look at potential for NFM in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Inishowen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.  Funded by OPW</a:t>
            </a:r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Mar-Jul 2020	Community Consultations to gauge interest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2E88AA7-527E-55DF-7588-682FB88ECB75}"/>
              </a:ext>
            </a:extLst>
          </p:cNvPr>
          <p:cNvSpPr/>
          <p:nvPr/>
        </p:nvSpPr>
        <p:spPr>
          <a:xfrm>
            <a:off x="616994" y="5175958"/>
            <a:ext cx="10942101" cy="110054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3. </a:t>
            </a:r>
            <a:r>
              <a:rPr lang="en-US" u="sng" dirty="0">
                <a:solidFill>
                  <a:srgbClr val="000000"/>
                </a:solidFill>
                <a:latin typeface="Calibri" panose="020F0502020204030204" pitchFamily="34" charset="0"/>
              </a:rPr>
              <a:t>Implementation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Dec 2020	Secured funds from multiple agencies to implement measures 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(EU Leader, OPW, LAWPRO, Donegal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CoCo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9142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99A55A7-6EA7-5A9F-9286-027422F540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7775217"/>
              </p:ext>
            </p:extLst>
          </p:nvPr>
        </p:nvGraphicFramePr>
        <p:xfrm>
          <a:off x="1250854" y="-648781"/>
          <a:ext cx="8274885" cy="6650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3C973D7C-8D66-92F1-A65B-0729E58E9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07" y="4245397"/>
            <a:ext cx="3086386" cy="205141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ED81ADBD-0EE3-49D1-F8B6-91E1C0DB88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4752">
            <a:off x="9824502" y="529588"/>
            <a:ext cx="1630908" cy="2088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028CD1-8728-CA47-AD0C-98522E0497A7}"/>
              </a:ext>
            </a:extLst>
          </p:cNvPr>
          <p:cNvSpPr txBox="1"/>
          <p:nvPr/>
        </p:nvSpPr>
        <p:spPr>
          <a:xfrm>
            <a:off x="214686" y="6492875"/>
            <a:ext cx="579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Community consultation</a:t>
            </a:r>
          </a:p>
        </p:txBody>
      </p:sp>
    </p:spTree>
    <p:extLst>
      <p:ext uri="{BB962C8B-B14F-4D97-AF65-F5344CB8AC3E}">
        <p14:creationId xmlns:p14="http://schemas.microsoft.com/office/powerpoint/2010/main" val="1401526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B5613-5314-8CB1-36A0-0A4614501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Project Partners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046206-DF1B-F775-999D-F3B56EF51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816" y="1741519"/>
            <a:ext cx="6312500" cy="3390187"/>
          </a:xfrm>
        </p:spPr>
        <p:txBody>
          <a:bodyPr>
            <a:normAutofit fontScale="92500" lnSpcReduction="20000"/>
          </a:bodyPr>
          <a:lstStyle/>
          <a:p>
            <a:r>
              <a:rPr lang="en-IE" dirty="0"/>
              <a:t>Flooding consultant</a:t>
            </a:r>
          </a:p>
          <a:p>
            <a:r>
              <a:rPr lang="en-IE" dirty="0"/>
              <a:t>Landowner Liaison</a:t>
            </a:r>
          </a:p>
          <a:p>
            <a:r>
              <a:rPr lang="en-IE" dirty="0"/>
              <a:t>Ecologist</a:t>
            </a:r>
          </a:p>
          <a:p>
            <a:r>
              <a:rPr lang="en-IE" dirty="0"/>
              <a:t>Works Contractor</a:t>
            </a:r>
          </a:p>
          <a:p>
            <a:r>
              <a:rPr lang="en-IE" dirty="0"/>
              <a:t>Film Services</a:t>
            </a:r>
          </a:p>
          <a:p>
            <a:r>
              <a:rPr lang="en-IE" dirty="0"/>
              <a:t>Branding and Promotion</a:t>
            </a:r>
          </a:p>
          <a:p>
            <a:r>
              <a:rPr lang="en-IE" dirty="0"/>
              <a:t>Community facilities</a:t>
            </a:r>
          </a:p>
          <a:p>
            <a:r>
              <a:rPr lang="en-IE" dirty="0"/>
              <a:t>Agencies</a:t>
            </a:r>
          </a:p>
          <a:p>
            <a:pPr marL="0" indent="0">
              <a:buNone/>
            </a:pPr>
            <a:endParaRPr lang="en-IE" dirty="0"/>
          </a:p>
          <a:p>
            <a:endParaRPr lang="en-IE" dirty="0"/>
          </a:p>
          <a:p>
            <a:endParaRPr lang="en-IE" dirty="0"/>
          </a:p>
          <a:p>
            <a:pPr marL="0" indent="0" algn="ctr">
              <a:buNone/>
            </a:pPr>
            <a:endParaRPr lang="en-IE" dirty="0"/>
          </a:p>
          <a:p>
            <a:pPr marL="0" indent="0" algn="ctr">
              <a:buNone/>
            </a:pPr>
            <a:endParaRPr lang="en-IE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F0D868-DF43-1E73-C45C-5D0EFCF7010E}"/>
              </a:ext>
            </a:extLst>
          </p:cNvPr>
          <p:cNvSpPr/>
          <p:nvPr/>
        </p:nvSpPr>
        <p:spPr>
          <a:xfrm>
            <a:off x="4216555" y="4480710"/>
            <a:ext cx="2540211" cy="908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28EC4A-FD6D-F3F2-447C-DF8D5AB4FD64}"/>
              </a:ext>
            </a:extLst>
          </p:cNvPr>
          <p:cNvSpPr txBox="1"/>
          <p:nvPr/>
        </p:nvSpPr>
        <p:spPr>
          <a:xfrm>
            <a:off x="4341181" y="4601391"/>
            <a:ext cx="231525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~€ 135,000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56F931C2-41FE-8903-82C7-2953E8F21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08" y="743721"/>
            <a:ext cx="6044935" cy="283397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35CA72-22D3-A665-8431-F7F4FB99BB71}"/>
              </a:ext>
            </a:extLst>
          </p:cNvPr>
          <p:cNvSpPr txBox="1">
            <a:spLocks/>
          </p:cNvSpPr>
          <p:nvPr/>
        </p:nvSpPr>
        <p:spPr>
          <a:xfrm>
            <a:off x="7420425" y="4149847"/>
            <a:ext cx="2826080" cy="19637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/>
              <a:t>EU LEADER</a:t>
            </a:r>
          </a:p>
          <a:p>
            <a:r>
              <a:rPr lang="en-IE" dirty="0"/>
              <a:t>OPW</a:t>
            </a:r>
          </a:p>
          <a:p>
            <a:r>
              <a:rPr lang="en-IE" dirty="0"/>
              <a:t>LAWPRO</a:t>
            </a:r>
          </a:p>
          <a:p>
            <a:r>
              <a:rPr lang="en-IE" dirty="0"/>
              <a:t>Donegal </a:t>
            </a:r>
            <a:r>
              <a:rPr lang="en-IE" dirty="0" err="1"/>
              <a:t>CoCo</a:t>
            </a:r>
            <a:endParaRPr lang="en-IE" dirty="0"/>
          </a:p>
          <a:p>
            <a:pPr marL="0" indent="0">
              <a:buFont typeface="Arial" panose="020B0604020202020204" pitchFamily="34" charset="0"/>
              <a:buNone/>
            </a:pPr>
            <a:endParaRPr lang="en-IE" dirty="0"/>
          </a:p>
          <a:p>
            <a:endParaRPr lang="en-IE" dirty="0"/>
          </a:p>
          <a:p>
            <a:endParaRPr lang="en-IE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IE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2781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678</Words>
  <Application>Microsoft Office PowerPoint</Application>
  <PresentationFormat>Widescreen</PresentationFormat>
  <Paragraphs>137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Franklin Gothic Medium</vt:lpstr>
      <vt:lpstr>Tw Cen MT</vt:lpstr>
      <vt:lpstr>Office Theme</vt:lpstr>
      <vt:lpstr>A community based approach to  Natural Flood Management</vt:lpstr>
      <vt:lpstr>About IRT</vt:lpstr>
      <vt:lpstr>Strong community focus</vt:lpstr>
      <vt:lpstr>Training Programme</vt:lpstr>
      <vt:lpstr>Nature based solutions</vt:lpstr>
      <vt:lpstr>Inishowen Flood</vt:lpstr>
      <vt:lpstr>Natural Flood Management</vt:lpstr>
      <vt:lpstr>PowerPoint Presentation</vt:lpstr>
      <vt:lpstr>Project Partners</vt:lpstr>
      <vt:lpstr>PowerPoint Presentation</vt:lpstr>
      <vt:lpstr>PowerPoint Presentation</vt:lpstr>
      <vt:lpstr>Community Engagement</vt:lpstr>
      <vt:lpstr>Community Engagement</vt:lpstr>
      <vt:lpstr>PowerPoint Presentation</vt:lpstr>
      <vt:lpstr>PowerPoint Presentation</vt:lpstr>
      <vt:lpstr>PowerPoint Presentation</vt:lpstr>
      <vt:lpstr>NFM measures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Obstacles &amp; Challenges</vt:lpstr>
      <vt:lpstr>Next Steps for community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Trish Murphy</dc:creator>
  <cp:lastModifiedBy>Trish Murphy</cp:lastModifiedBy>
  <cp:revision>6</cp:revision>
  <dcterms:created xsi:type="dcterms:W3CDTF">2022-11-14T01:36:14Z</dcterms:created>
  <dcterms:modified xsi:type="dcterms:W3CDTF">2022-11-14T02:33:30Z</dcterms:modified>
</cp:coreProperties>
</file>