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4630400" cy="8229600"/>
  <p:notesSz cx="8229600" cy="14630400"/>
  <p:embeddedFontLst>
    <p:embeddedFont>
      <p:font typeface="Inter"/>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9" d="100"/>
          <a:sy n="49" d="100"/>
        </p:scale>
        <p:origin x="9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31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3018949"/>
            <a:ext cx="75564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6 Principles of the Governance Code</a:t>
            </a:r>
            <a:endParaRPr lang="en-US" sz="4650" dirty="0"/>
          </a:p>
        </p:txBody>
      </p:sp>
      <p:sp>
        <p:nvSpPr>
          <p:cNvPr id="4" name="Text 1"/>
          <p:cNvSpPr/>
          <p:nvPr/>
        </p:nvSpPr>
        <p:spPr>
          <a:xfrm>
            <a:off x="793790" y="4847630"/>
            <a:ext cx="7556421" cy="362903"/>
          </a:xfrm>
          <a:prstGeom prst="rect">
            <a:avLst/>
          </a:prstGeom>
          <a:noFill/>
          <a:ln/>
        </p:spPr>
        <p:txBody>
          <a:bodyPr wrap="non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This is an introduction to The Governance Code Principles.</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64606"/>
          </a:xfrm>
          <a:prstGeom prst="rect">
            <a:avLst/>
          </a:prstGeom>
        </p:spPr>
      </p:pic>
      <p:sp>
        <p:nvSpPr>
          <p:cNvPr id="3" name="Text 0"/>
          <p:cNvSpPr/>
          <p:nvPr/>
        </p:nvSpPr>
        <p:spPr>
          <a:xfrm>
            <a:off x="718066" y="3457575"/>
            <a:ext cx="7542014" cy="673060"/>
          </a:xfrm>
          <a:prstGeom prst="rect">
            <a:avLst/>
          </a:prstGeom>
          <a:noFill/>
          <a:ln/>
        </p:spPr>
        <p:txBody>
          <a:bodyPr wrap="none" lIns="0" tIns="0" rIns="0" bIns="0" rtlCol="0" anchor="t"/>
          <a:lstStyle/>
          <a:p>
            <a:pPr marL="0" indent="0">
              <a:lnSpc>
                <a:spcPts val="5300"/>
              </a:lnSpc>
              <a:buNone/>
            </a:pPr>
            <a:r>
              <a:rPr lang="en-US" sz="4200" b="1" dirty="0">
                <a:solidFill>
                  <a:srgbClr val="000000"/>
                </a:solidFill>
                <a:latin typeface="Petrona Bold" pitchFamily="34" charset="0"/>
                <a:ea typeface="Petrona Bold" pitchFamily="34" charset="-122"/>
                <a:cs typeface="Petrona Bold" pitchFamily="34" charset="-120"/>
              </a:rPr>
              <a:t>Principle 4: Exercising Control</a:t>
            </a:r>
            <a:endParaRPr lang="en-US" sz="4200" dirty="0"/>
          </a:p>
        </p:txBody>
      </p:sp>
      <p:sp>
        <p:nvSpPr>
          <p:cNvPr id="4" name="Shape 1"/>
          <p:cNvSpPr/>
          <p:nvPr/>
        </p:nvSpPr>
        <p:spPr>
          <a:xfrm>
            <a:off x="718066" y="4669036"/>
            <a:ext cx="461605" cy="461605"/>
          </a:xfrm>
          <a:prstGeom prst="roundRect">
            <a:avLst>
              <a:gd name="adj" fmla="val 18668"/>
            </a:avLst>
          </a:prstGeom>
          <a:solidFill>
            <a:srgbClr val="CCEEFF"/>
          </a:solidFill>
          <a:ln w="7620">
            <a:solidFill>
              <a:srgbClr val="B2D4E5"/>
            </a:solidFill>
            <a:prstDash val="solid"/>
          </a:ln>
        </p:spPr>
      </p:sp>
      <p:sp>
        <p:nvSpPr>
          <p:cNvPr id="5" name="Text 2"/>
          <p:cNvSpPr/>
          <p:nvPr/>
        </p:nvSpPr>
        <p:spPr>
          <a:xfrm>
            <a:off x="879634" y="4738211"/>
            <a:ext cx="138351" cy="323136"/>
          </a:xfrm>
          <a:prstGeom prst="rect">
            <a:avLst/>
          </a:prstGeom>
          <a:noFill/>
          <a:ln/>
        </p:spPr>
        <p:txBody>
          <a:bodyPr wrap="none" lIns="0" tIns="0" rIns="0" bIns="0" rtlCol="0" anchor="t"/>
          <a:lstStyle/>
          <a:p>
            <a:pPr marL="0" indent="0" algn="ctr">
              <a:lnSpc>
                <a:spcPts val="2500"/>
              </a:lnSpc>
              <a:buNone/>
            </a:pPr>
            <a:r>
              <a:rPr lang="en-US" sz="2500" b="1" dirty="0">
                <a:solidFill>
                  <a:srgbClr val="272525"/>
                </a:solidFill>
                <a:latin typeface="Petrona Bold" pitchFamily="34" charset="0"/>
                <a:ea typeface="Petrona Bold" pitchFamily="34" charset="-122"/>
                <a:cs typeface="Petrona Bold" pitchFamily="34" charset="-120"/>
              </a:rPr>
              <a:t>1</a:t>
            </a:r>
            <a:endParaRPr lang="en-US" sz="2500" dirty="0"/>
          </a:p>
        </p:txBody>
      </p:sp>
      <p:sp>
        <p:nvSpPr>
          <p:cNvPr id="6" name="Text 3"/>
          <p:cNvSpPr/>
          <p:nvPr/>
        </p:nvSpPr>
        <p:spPr>
          <a:xfrm>
            <a:off x="1384816" y="4669036"/>
            <a:ext cx="2692837" cy="336590"/>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Financial Controls</a:t>
            </a:r>
            <a:endParaRPr lang="en-US" sz="2100" dirty="0"/>
          </a:p>
        </p:txBody>
      </p:sp>
      <p:sp>
        <p:nvSpPr>
          <p:cNvPr id="7" name="Text 4"/>
          <p:cNvSpPr/>
          <p:nvPr/>
        </p:nvSpPr>
        <p:spPr>
          <a:xfrm>
            <a:off x="1384816" y="5128617"/>
            <a:ext cx="5827871" cy="656273"/>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Implement robust financial controls to properly manage and account for your charity's funds and assets.</a:t>
            </a:r>
            <a:endParaRPr lang="en-US" sz="1600" dirty="0"/>
          </a:p>
        </p:txBody>
      </p:sp>
      <p:sp>
        <p:nvSpPr>
          <p:cNvPr id="8" name="Shape 5"/>
          <p:cNvSpPr/>
          <p:nvPr/>
        </p:nvSpPr>
        <p:spPr>
          <a:xfrm>
            <a:off x="7417832" y="4669036"/>
            <a:ext cx="461605" cy="461605"/>
          </a:xfrm>
          <a:prstGeom prst="roundRect">
            <a:avLst>
              <a:gd name="adj" fmla="val 18668"/>
            </a:avLst>
          </a:prstGeom>
          <a:solidFill>
            <a:srgbClr val="CCEEFF"/>
          </a:solidFill>
          <a:ln w="7620">
            <a:solidFill>
              <a:srgbClr val="B2D4E5"/>
            </a:solidFill>
            <a:prstDash val="solid"/>
          </a:ln>
        </p:spPr>
      </p:sp>
      <p:sp>
        <p:nvSpPr>
          <p:cNvPr id="9" name="Text 6"/>
          <p:cNvSpPr/>
          <p:nvPr/>
        </p:nvSpPr>
        <p:spPr>
          <a:xfrm>
            <a:off x="7557016" y="4738211"/>
            <a:ext cx="183237" cy="323136"/>
          </a:xfrm>
          <a:prstGeom prst="rect">
            <a:avLst/>
          </a:prstGeom>
          <a:noFill/>
          <a:ln/>
        </p:spPr>
        <p:txBody>
          <a:bodyPr wrap="none" lIns="0" tIns="0" rIns="0" bIns="0" rtlCol="0" anchor="t"/>
          <a:lstStyle/>
          <a:p>
            <a:pPr marL="0" indent="0" algn="ctr">
              <a:lnSpc>
                <a:spcPts val="2500"/>
              </a:lnSpc>
              <a:buNone/>
            </a:pPr>
            <a:r>
              <a:rPr lang="en-US" sz="2500" b="1" dirty="0">
                <a:solidFill>
                  <a:srgbClr val="272525"/>
                </a:solidFill>
                <a:latin typeface="Petrona Bold" pitchFamily="34" charset="0"/>
                <a:ea typeface="Petrona Bold" pitchFamily="34" charset="-122"/>
                <a:cs typeface="Petrona Bold" pitchFamily="34" charset="-120"/>
              </a:rPr>
              <a:t>2</a:t>
            </a:r>
            <a:endParaRPr lang="en-US" sz="2500" dirty="0"/>
          </a:p>
        </p:txBody>
      </p:sp>
      <p:sp>
        <p:nvSpPr>
          <p:cNvPr id="10" name="Text 7"/>
          <p:cNvSpPr/>
          <p:nvPr/>
        </p:nvSpPr>
        <p:spPr>
          <a:xfrm>
            <a:off x="8084582" y="4669036"/>
            <a:ext cx="2692837" cy="336590"/>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Risk Identification</a:t>
            </a:r>
            <a:endParaRPr lang="en-US" sz="2100" dirty="0"/>
          </a:p>
        </p:txBody>
      </p:sp>
      <p:sp>
        <p:nvSpPr>
          <p:cNvPr id="11" name="Text 8"/>
          <p:cNvSpPr/>
          <p:nvPr/>
        </p:nvSpPr>
        <p:spPr>
          <a:xfrm>
            <a:off x="8084582" y="5128617"/>
            <a:ext cx="5827871" cy="656273"/>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Regularly review potential risks facing your charity and develop strategies to effectively mitigate them.</a:t>
            </a:r>
            <a:endParaRPr lang="en-US" sz="1600" dirty="0"/>
          </a:p>
        </p:txBody>
      </p:sp>
      <p:sp>
        <p:nvSpPr>
          <p:cNvPr id="12" name="Shape 9"/>
          <p:cNvSpPr/>
          <p:nvPr/>
        </p:nvSpPr>
        <p:spPr>
          <a:xfrm>
            <a:off x="718066" y="6220777"/>
            <a:ext cx="461605" cy="461605"/>
          </a:xfrm>
          <a:prstGeom prst="roundRect">
            <a:avLst>
              <a:gd name="adj" fmla="val 18668"/>
            </a:avLst>
          </a:prstGeom>
          <a:solidFill>
            <a:srgbClr val="CCEEFF"/>
          </a:solidFill>
          <a:ln w="7620">
            <a:solidFill>
              <a:srgbClr val="B2D4E5"/>
            </a:solidFill>
            <a:prstDash val="solid"/>
          </a:ln>
        </p:spPr>
      </p:sp>
      <p:sp>
        <p:nvSpPr>
          <p:cNvPr id="13" name="Text 10"/>
          <p:cNvSpPr/>
          <p:nvPr/>
        </p:nvSpPr>
        <p:spPr>
          <a:xfrm>
            <a:off x="857369" y="6289953"/>
            <a:ext cx="182880" cy="323136"/>
          </a:xfrm>
          <a:prstGeom prst="rect">
            <a:avLst/>
          </a:prstGeom>
          <a:noFill/>
          <a:ln/>
        </p:spPr>
        <p:txBody>
          <a:bodyPr wrap="none" lIns="0" tIns="0" rIns="0" bIns="0" rtlCol="0" anchor="t"/>
          <a:lstStyle/>
          <a:p>
            <a:pPr marL="0" indent="0" algn="ctr">
              <a:lnSpc>
                <a:spcPts val="2500"/>
              </a:lnSpc>
              <a:buNone/>
            </a:pPr>
            <a:r>
              <a:rPr lang="en-US" sz="2500" b="1" dirty="0">
                <a:solidFill>
                  <a:srgbClr val="272525"/>
                </a:solidFill>
                <a:latin typeface="Petrona Bold" pitchFamily="34" charset="0"/>
                <a:ea typeface="Petrona Bold" pitchFamily="34" charset="-122"/>
                <a:cs typeface="Petrona Bold" pitchFamily="34" charset="-120"/>
              </a:rPr>
              <a:t>3</a:t>
            </a:r>
            <a:endParaRPr lang="en-US" sz="2500" dirty="0"/>
          </a:p>
        </p:txBody>
      </p:sp>
      <p:sp>
        <p:nvSpPr>
          <p:cNvPr id="14" name="Text 11"/>
          <p:cNvSpPr/>
          <p:nvPr/>
        </p:nvSpPr>
        <p:spPr>
          <a:xfrm>
            <a:off x="1384816" y="6220777"/>
            <a:ext cx="2692837" cy="336590"/>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Adequate Insurance</a:t>
            </a:r>
            <a:endParaRPr lang="en-US" sz="2100" dirty="0"/>
          </a:p>
        </p:txBody>
      </p:sp>
      <p:sp>
        <p:nvSpPr>
          <p:cNvPr id="15" name="Text 12"/>
          <p:cNvSpPr/>
          <p:nvPr/>
        </p:nvSpPr>
        <p:spPr>
          <a:xfrm>
            <a:off x="1384816" y="6680359"/>
            <a:ext cx="5827871" cy="656273"/>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Ensure your charity has appropriate and sufficient insurance coverage to protect against unexpected events.</a:t>
            </a:r>
            <a:endParaRPr lang="en-US" sz="1600" dirty="0"/>
          </a:p>
        </p:txBody>
      </p:sp>
      <p:sp>
        <p:nvSpPr>
          <p:cNvPr id="16" name="Shape 13"/>
          <p:cNvSpPr/>
          <p:nvPr/>
        </p:nvSpPr>
        <p:spPr>
          <a:xfrm>
            <a:off x="7417832" y="6220777"/>
            <a:ext cx="461605" cy="461605"/>
          </a:xfrm>
          <a:prstGeom prst="roundRect">
            <a:avLst>
              <a:gd name="adj" fmla="val 18668"/>
            </a:avLst>
          </a:prstGeom>
          <a:solidFill>
            <a:srgbClr val="CCEEFF"/>
          </a:solidFill>
          <a:ln w="7620">
            <a:solidFill>
              <a:srgbClr val="B2D4E5"/>
            </a:solidFill>
            <a:prstDash val="solid"/>
          </a:ln>
        </p:spPr>
      </p:sp>
      <p:sp>
        <p:nvSpPr>
          <p:cNvPr id="17" name="Text 14"/>
          <p:cNvSpPr/>
          <p:nvPr/>
        </p:nvSpPr>
        <p:spPr>
          <a:xfrm>
            <a:off x="7561540" y="6289953"/>
            <a:ext cx="174188" cy="323136"/>
          </a:xfrm>
          <a:prstGeom prst="rect">
            <a:avLst/>
          </a:prstGeom>
          <a:noFill/>
          <a:ln/>
        </p:spPr>
        <p:txBody>
          <a:bodyPr wrap="none" lIns="0" tIns="0" rIns="0" bIns="0" rtlCol="0" anchor="t"/>
          <a:lstStyle/>
          <a:p>
            <a:pPr marL="0" indent="0" algn="ctr">
              <a:lnSpc>
                <a:spcPts val="2500"/>
              </a:lnSpc>
              <a:buNone/>
            </a:pPr>
            <a:r>
              <a:rPr lang="en-US" sz="2500" b="1" dirty="0">
                <a:solidFill>
                  <a:srgbClr val="272525"/>
                </a:solidFill>
                <a:latin typeface="Petrona Bold" pitchFamily="34" charset="0"/>
                <a:ea typeface="Petrona Bold" pitchFamily="34" charset="-122"/>
                <a:cs typeface="Petrona Bold" pitchFamily="34" charset="-120"/>
              </a:rPr>
              <a:t>4</a:t>
            </a:r>
            <a:endParaRPr lang="en-US" sz="2500" dirty="0"/>
          </a:p>
        </p:txBody>
      </p:sp>
      <p:sp>
        <p:nvSpPr>
          <p:cNvPr id="18" name="Text 15"/>
          <p:cNvSpPr/>
          <p:nvPr/>
        </p:nvSpPr>
        <p:spPr>
          <a:xfrm>
            <a:off x="8084582" y="6220777"/>
            <a:ext cx="2692837" cy="336590"/>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Legal Compliance</a:t>
            </a:r>
            <a:endParaRPr lang="en-US" sz="2100" dirty="0"/>
          </a:p>
        </p:txBody>
      </p:sp>
      <p:sp>
        <p:nvSpPr>
          <p:cNvPr id="19" name="Text 16"/>
          <p:cNvSpPr/>
          <p:nvPr/>
        </p:nvSpPr>
        <p:spPr>
          <a:xfrm>
            <a:off x="8084582" y="6680359"/>
            <a:ext cx="5827871" cy="656273"/>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Establish documented procedures to confirm your charity fully complies with all relevant laws and regulations.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2331839"/>
            <a:ext cx="8974931"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Principle 4 Additional Standards</a:t>
            </a:r>
            <a:endParaRPr lang="en-US" sz="4650" dirty="0"/>
          </a:p>
        </p:txBody>
      </p:sp>
      <p:sp>
        <p:nvSpPr>
          <p:cNvPr id="3" name="Text 1"/>
          <p:cNvSpPr/>
          <p:nvPr/>
        </p:nvSpPr>
        <p:spPr>
          <a:xfrm>
            <a:off x="793790" y="3643074"/>
            <a:ext cx="4888587"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Additional Good Practice Standards</a:t>
            </a:r>
            <a:endParaRPr lang="en-US" sz="2300" dirty="0"/>
          </a:p>
        </p:txBody>
      </p:sp>
      <p:sp>
        <p:nvSpPr>
          <p:cNvPr id="4" name="Text 2"/>
          <p:cNvSpPr/>
          <p:nvPr/>
        </p:nvSpPr>
        <p:spPr>
          <a:xfrm>
            <a:off x="793790" y="4241959"/>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Charities should consider adopting additional good practice standards that are relevant to the specific work they do. This can help ensure high standards of governance and excellence in service delivery.</a:t>
            </a:r>
            <a:endParaRPr lang="en-US" sz="1750" dirty="0"/>
          </a:p>
        </p:txBody>
      </p:sp>
      <p:sp>
        <p:nvSpPr>
          <p:cNvPr id="5" name="Text 3"/>
          <p:cNvSpPr/>
          <p:nvPr/>
        </p:nvSpPr>
        <p:spPr>
          <a:xfrm>
            <a:off x="7599521" y="3643074"/>
            <a:ext cx="3945969"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Demonstrating Commitment</a:t>
            </a:r>
            <a:endParaRPr lang="en-US" sz="2300" dirty="0"/>
          </a:p>
        </p:txBody>
      </p:sp>
      <p:sp>
        <p:nvSpPr>
          <p:cNvPr id="6" name="Text 4"/>
          <p:cNvSpPr/>
          <p:nvPr/>
        </p:nvSpPr>
        <p:spPr>
          <a:xfrm>
            <a:off x="7599521" y="4241959"/>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By implementing relevant industry standards, charities can demonstrate their commitment to best practices and continuous improvement. This can build trust with stakeholders and enhance the charity's reputation.</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57952"/>
            <a:ext cx="8610005"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Principle 5: Working Effectively</a:t>
            </a:r>
            <a:endParaRPr lang="en-US" sz="4650" dirty="0"/>
          </a:p>
        </p:txBody>
      </p:sp>
      <p:pic>
        <p:nvPicPr>
          <p:cNvPr id="3" name="Image 0" descr="preencoded.png"/>
          <p:cNvPicPr>
            <a:picLocks noChangeAspect="1"/>
          </p:cNvPicPr>
          <p:nvPr/>
        </p:nvPicPr>
        <p:blipFill>
          <a:blip r:embed="rId3"/>
          <a:stretch>
            <a:fillRect/>
          </a:stretch>
        </p:blipFill>
        <p:spPr>
          <a:xfrm>
            <a:off x="793790" y="1955840"/>
            <a:ext cx="4120753" cy="2546747"/>
          </a:xfrm>
          <a:prstGeom prst="rect">
            <a:avLst/>
          </a:prstGeom>
        </p:spPr>
      </p:pic>
      <p:sp>
        <p:nvSpPr>
          <p:cNvPr id="4" name="Text 1"/>
          <p:cNvSpPr/>
          <p:nvPr/>
        </p:nvSpPr>
        <p:spPr>
          <a:xfrm>
            <a:off x="793790" y="4786074"/>
            <a:ext cx="3371731"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Identify Necessary Skills</a:t>
            </a:r>
            <a:endParaRPr lang="en-US" sz="2300" dirty="0"/>
          </a:p>
        </p:txBody>
      </p:sp>
      <p:sp>
        <p:nvSpPr>
          <p:cNvPr id="5" name="Text 2"/>
          <p:cNvSpPr/>
          <p:nvPr/>
        </p:nvSpPr>
        <p:spPr>
          <a:xfrm>
            <a:off x="793790" y="5294233"/>
            <a:ext cx="4120753" cy="217741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Charity trustees should have the appropriate skills and expertise to fulfill any designated roles outlined in the governing document, as well as contribute effectively to board discussions and decision-making.</a:t>
            </a:r>
            <a:endParaRPr lang="en-US" sz="1750" dirty="0"/>
          </a:p>
        </p:txBody>
      </p:sp>
      <p:pic>
        <p:nvPicPr>
          <p:cNvPr id="6" name="Image 1" descr="preencoded.png"/>
          <p:cNvPicPr>
            <a:picLocks noChangeAspect="1"/>
          </p:cNvPicPr>
          <p:nvPr/>
        </p:nvPicPr>
        <p:blipFill>
          <a:blip r:embed="rId4"/>
          <a:stretch>
            <a:fillRect/>
          </a:stretch>
        </p:blipFill>
        <p:spPr>
          <a:xfrm>
            <a:off x="5254704" y="1955840"/>
            <a:ext cx="4120872" cy="2546866"/>
          </a:xfrm>
          <a:prstGeom prst="rect">
            <a:avLst/>
          </a:prstGeom>
        </p:spPr>
      </p:pic>
      <p:sp>
        <p:nvSpPr>
          <p:cNvPr id="7" name="Text 3"/>
          <p:cNvSpPr/>
          <p:nvPr/>
        </p:nvSpPr>
        <p:spPr>
          <a:xfrm>
            <a:off x="5254704" y="4786193"/>
            <a:ext cx="3261598"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Regular Board Meetings</a:t>
            </a:r>
            <a:endParaRPr lang="en-US" sz="2300" dirty="0"/>
          </a:p>
        </p:txBody>
      </p:sp>
      <p:sp>
        <p:nvSpPr>
          <p:cNvPr id="8" name="Text 4"/>
          <p:cNvSpPr/>
          <p:nvPr/>
        </p:nvSpPr>
        <p:spPr>
          <a:xfrm>
            <a:off x="5254704" y="5294352"/>
            <a:ext cx="4120872"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Holding regular board meetings, with proper notice and prepared agendas, is crucial for effective governance and oversight of the charity's activities and finances.</a:t>
            </a:r>
            <a:endParaRPr lang="en-US" sz="1750" dirty="0"/>
          </a:p>
        </p:txBody>
      </p:sp>
      <p:pic>
        <p:nvPicPr>
          <p:cNvPr id="9" name="Image 2" descr="preencoded.png"/>
          <p:cNvPicPr>
            <a:picLocks noChangeAspect="1"/>
          </p:cNvPicPr>
          <p:nvPr/>
        </p:nvPicPr>
        <p:blipFill>
          <a:blip r:embed="rId5"/>
          <a:stretch>
            <a:fillRect/>
          </a:stretch>
        </p:blipFill>
        <p:spPr>
          <a:xfrm>
            <a:off x="9715738" y="1955840"/>
            <a:ext cx="4120753" cy="2546747"/>
          </a:xfrm>
          <a:prstGeom prst="rect">
            <a:avLst/>
          </a:prstGeom>
        </p:spPr>
      </p:pic>
      <p:sp>
        <p:nvSpPr>
          <p:cNvPr id="10" name="Text 5"/>
          <p:cNvSpPr/>
          <p:nvPr/>
        </p:nvSpPr>
        <p:spPr>
          <a:xfrm>
            <a:off x="9715738" y="4786074"/>
            <a:ext cx="3180398"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Standard Agenda Items</a:t>
            </a:r>
            <a:endParaRPr lang="en-US" sz="2300" dirty="0"/>
          </a:p>
        </p:txBody>
      </p:sp>
      <p:sp>
        <p:nvSpPr>
          <p:cNvPr id="11" name="Text 6"/>
          <p:cNvSpPr/>
          <p:nvPr/>
        </p:nvSpPr>
        <p:spPr>
          <a:xfrm>
            <a:off x="9715738" y="5294233"/>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At a minimum, board meeting agendas should cover reporting on activities, review of finances, and declaration of any conflicts of interest or loyalty.</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8267" y="613767"/>
            <a:ext cx="7070646" cy="611029"/>
          </a:xfrm>
          <a:prstGeom prst="rect">
            <a:avLst/>
          </a:prstGeom>
          <a:noFill/>
          <a:ln/>
        </p:spPr>
        <p:txBody>
          <a:bodyPr wrap="none" lIns="0" tIns="0" rIns="0" bIns="0" rtlCol="0" anchor="t"/>
          <a:lstStyle/>
          <a:p>
            <a:pPr marL="0" indent="0">
              <a:lnSpc>
                <a:spcPts val="4800"/>
              </a:lnSpc>
              <a:buNone/>
            </a:pPr>
            <a:r>
              <a:rPr lang="en-US" sz="3800" b="1" dirty="0">
                <a:solidFill>
                  <a:srgbClr val="000000"/>
                </a:solidFill>
                <a:latin typeface="Petrona Bold" pitchFamily="34" charset="0"/>
                <a:ea typeface="Petrona Bold" pitchFamily="34" charset="-122"/>
                <a:cs typeface="Petrona Bold" pitchFamily="34" charset="-120"/>
              </a:rPr>
              <a:t>Principle 5: Working Effectively</a:t>
            </a:r>
            <a:endParaRPr lang="en-US" sz="3800" dirty="0"/>
          </a:p>
        </p:txBody>
      </p:sp>
      <p:pic>
        <p:nvPicPr>
          <p:cNvPr id="4" name="Image 1" descr="preencoded.png"/>
          <p:cNvPicPr>
            <a:picLocks noChangeAspect="1"/>
          </p:cNvPicPr>
          <p:nvPr/>
        </p:nvPicPr>
        <p:blipFill>
          <a:blip r:embed="rId4"/>
          <a:stretch>
            <a:fillRect/>
          </a:stretch>
        </p:blipFill>
        <p:spPr>
          <a:xfrm>
            <a:off x="6138267" y="1504117"/>
            <a:ext cx="465534" cy="465534"/>
          </a:xfrm>
          <a:prstGeom prst="rect">
            <a:avLst/>
          </a:prstGeom>
        </p:spPr>
      </p:pic>
      <p:sp>
        <p:nvSpPr>
          <p:cNvPr id="5" name="Text 1"/>
          <p:cNvSpPr/>
          <p:nvPr/>
        </p:nvSpPr>
        <p:spPr>
          <a:xfrm>
            <a:off x="6138267" y="2155865"/>
            <a:ext cx="2444591" cy="30551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Petrona Bold" pitchFamily="34" charset="0"/>
                <a:ea typeface="Petrona Bold" pitchFamily="34" charset="-122"/>
                <a:cs typeface="Petrona Bold" pitchFamily="34" charset="-120"/>
              </a:rPr>
              <a:t>Informed Decisions</a:t>
            </a:r>
            <a:endParaRPr lang="en-US" sz="1900" dirty="0"/>
          </a:p>
        </p:txBody>
      </p:sp>
      <p:sp>
        <p:nvSpPr>
          <p:cNvPr id="6" name="Text 2"/>
          <p:cNvSpPr/>
          <p:nvPr/>
        </p:nvSpPr>
        <p:spPr>
          <a:xfrm>
            <a:off x="6138267" y="2573060"/>
            <a:ext cx="7840266" cy="595789"/>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Inter" pitchFamily="34" charset="0"/>
                <a:ea typeface="Inter" pitchFamily="34" charset="-122"/>
                <a:cs typeface="Inter" pitchFamily="34" charset="-120"/>
              </a:rPr>
              <a:t>Ensure charity trustees have all the facts they need to make informed decisions at board meetings, and accurately record these decisions in the meeting minutes.</a:t>
            </a:r>
            <a:endParaRPr lang="en-US" sz="1450" dirty="0"/>
          </a:p>
        </p:txBody>
      </p:sp>
      <p:pic>
        <p:nvPicPr>
          <p:cNvPr id="7" name="Image 2" descr="preencoded.png"/>
          <p:cNvPicPr>
            <a:picLocks noChangeAspect="1"/>
          </p:cNvPicPr>
          <p:nvPr/>
        </p:nvPicPr>
        <p:blipFill>
          <a:blip r:embed="rId5"/>
          <a:stretch>
            <a:fillRect/>
          </a:stretch>
        </p:blipFill>
        <p:spPr>
          <a:xfrm>
            <a:off x="6138267" y="3727609"/>
            <a:ext cx="465534" cy="465534"/>
          </a:xfrm>
          <a:prstGeom prst="rect">
            <a:avLst/>
          </a:prstGeom>
        </p:spPr>
      </p:pic>
      <p:sp>
        <p:nvSpPr>
          <p:cNvPr id="8" name="Text 3"/>
          <p:cNvSpPr/>
          <p:nvPr/>
        </p:nvSpPr>
        <p:spPr>
          <a:xfrm>
            <a:off x="6138267" y="4379357"/>
            <a:ext cx="2444591" cy="30551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Petrona Bold" pitchFamily="34" charset="0"/>
                <a:ea typeface="Petrona Bold" pitchFamily="34" charset="-122"/>
                <a:cs typeface="Petrona Bold" pitchFamily="34" charset="-120"/>
              </a:rPr>
              <a:t>Term Limits</a:t>
            </a:r>
            <a:endParaRPr lang="en-US" sz="1900" dirty="0"/>
          </a:p>
        </p:txBody>
      </p:sp>
      <p:sp>
        <p:nvSpPr>
          <p:cNvPr id="9" name="Text 4"/>
          <p:cNvSpPr/>
          <p:nvPr/>
        </p:nvSpPr>
        <p:spPr>
          <a:xfrm>
            <a:off x="6138267" y="4796552"/>
            <a:ext cx="7840266" cy="595789"/>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Inter" pitchFamily="34" charset="0"/>
                <a:ea typeface="Inter" pitchFamily="34" charset="-122"/>
                <a:cs typeface="Inter" pitchFamily="34" charset="-120"/>
              </a:rPr>
              <a:t>Consider introducing term limits for charity trustees, with a suggested maximum of nine years in total, to promote fresh perspectives and ideas.</a:t>
            </a:r>
            <a:endParaRPr lang="en-US" sz="1450" dirty="0"/>
          </a:p>
        </p:txBody>
      </p:sp>
      <p:pic>
        <p:nvPicPr>
          <p:cNvPr id="10" name="Image 3" descr="preencoded.png"/>
          <p:cNvPicPr>
            <a:picLocks noChangeAspect="1"/>
          </p:cNvPicPr>
          <p:nvPr/>
        </p:nvPicPr>
        <p:blipFill>
          <a:blip r:embed="rId6"/>
          <a:stretch>
            <a:fillRect/>
          </a:stretch>
        </p:blipFill>
        <p:spPr>
          <a:xfrm>
            <a:off x="6138267" y="5951101"/>
            <a:ext cx="465534" cy="465534"/>
          </a:xfrm>
          <a:prstGeom prst="rect">
            <a:avLst/>
          </a:prstGeom>
        </p:spPr>
      </p:pic>
      <p:sp>
        <p:nvSpPr>
          <p:cNvPr id="11" name="Text 5"/>
          <p:cNvSpPr/>
          <p:nvPr/>
        </p:nvSpPr>
        <p:spPr>
          <a:xfrm>
            <a:off x="6138267" y="6602849"/>
            <a:ext cx="2444591" cy="30551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Petrona Bold" pitchFamily="34" charset="0"/>
                <a:ea typeface="Petrona Bold" pitchFamily="34" charset="-122"/>
                <a:cs typeface="Petrona Bold" pitchFamily="34" charset="-120"/>
              </a:rPr>
              <a:t>Trustee Recruitment</a:t>
            </a:r>
            <a:endParaRPr lang="en-US" sz="1900" dirty="0"/>
          </a:p>
        </p:txBody>
      </p:sp>
      <p:sp>
        <p:nvSpPr>
          <p:cNvPr id="12" name="Text 6"/>
          <p:cNvSpPr/>
          <p:nvPr/>
        </p:nvSpPr>
        <p:spPr>
          <a:xfrm>
            <a:off x="6138267" y="7020044"/>
            <a:ext cx="7840266" cy="595789"/>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Inter" pitchFamily="34" charset="0"/>
                <a:ea typeface="Inter" pitchFamily="34" charset="-122"/>
                <a:cs typeface="Inter" pitchFamily="34" charset="-120"/>
              </a:rPr>
              <a:t>Recruit suitable new charity trustees as necessary and ensure they receive a comprehensive induction to their role and responsibilities.</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64606"/>
          </a:xfrm>
          <a:prstGeom prst="rect">
            <a:avLst/>
          </a:prstGeom>
        </p:spPr>
      </p:pic>
      <p:sp>
        <p:nvSpPr>
          <p:cNvPr id="3" name="Text 0"/>
          <p:cNvSpPr/>
          <p:nvPr/>
        </p:nvSpPr>
        <p:spPr>
          <a:xfrm>
            <a:off x="718066" y="3129439"/>
            <a:ext cx="6579275" cy="673060"/>
          </a:xfrm>
          <a:prstGeom prst="rect">
            <a:avLst/>
          </a:prstGeom>
          <a:noFill/>
          <a:ln/>
        </p:spPr>
        <p:txBody>
          <a:bodyPr wrap="none" lIns="0" tIns="0" rIns="0" bIns="0" rtlCol="0" anchor="t"/>
          <a:lstStyle/>
          <a:p>
            <a:pPr marL="0" indent="0">
              <a:lnSpc>
                <a:spcPts val="5300"/>
              </a:lnSpc>
              <a:buNone/>
            </a:pPr>
            <a:r>
              <a:rPr lang="en-US" sz="4200" b="1" dirty="0">
                <a:solidFill>
                  <a:srgbClr val="000000"/>
                </a:solidFill>
                <a:latin typeface="Petrona Bold" pitchFamily="34" charset="0"/>
                <a:ea typeface="Petrona Bold" pitchFamily="34" charset="-122"/>
                <a:cs typeface="Petrona Bold" pitchFamily="34" charset="-120"/>
              </a:rPr>
              <a:t>Principle 5 Further Details</a:t>
            </a:r>
            <a:endParaRPr lang="en-US" sz="4200" dirty="0"/>
          </a:p>
        </p:txBody>
      </p:sp>
      <p:sp>
        <p:nvSpPr>
          <p:cNvPr id="4" name="Shape 1"/>
          <p:cNvSpPr/>
          <p:nvPr/>
        </p:nvSpPr>
        <p:spPr>
          <a:xfrm>
            <a:off x="718066" y="4340900"/>
            <a:ext cx="461605" cy="461605"/>
          </a:xfrm>
          <a:prstGeom prst="roundRect">
            <a:avLst>
              <a:gd name="adj" fmla="val 18668"/>
            </a:avLst>
          </a:prstGeom>
          <a:solidFill>
            <a:srgbClr val="CCEEFF"/>
          </a:solidFill>
          <a:ln w="7620">
            <a:solidFill>
              <a:srgbClr val="B2D4E5"/>
            </a:solidFill>
            <a:prstDash val="solid"/>
          </a:ln>
        </p:spPr>
      </p:sp>
      <p:sp>
        <p:nvSpPr>
          <p:cNvPr id="5" name="Text 2"/>
          <p:cNvSpPr/>
          <p:nvPr/>
        </p:nvSpPr>
        <p:spPr>
          <a:xfrm>
            <a:off x="879634" y="4410075"/>
            <a:ext cx="138351" cy="323136"/>
          </a:xfrm>
          <a:prstGeom prst="rect">
            <a:avLst/>
          </a:prstGeom>
          <a:noFill/>
          <a:ln/>
        </p:spPr>
        <p:txBody>
          <a:bodyPr wrap="none" lIns="0" tIns="0" rIns="0" bIns="0" rtlCol="0" anchor="t"/>
          <a:lstStyle/>
          <a:p>
            <a:pPr marL="0" indent="0" algn="ctr">
              <a:lnSpc>
                <a:spcPts val="2500"/>
              </a:lnSpc>
              <a:buNone/>
            </a:pPr>
            <a:r>
              <a:rPr lang="en-US" sz="2500" b="1" dirty="0">
                <a:solidFill>
                  <a:srgbClr val="272525"/>
                </a:solidFill>
                <a:latin typeface="Petrona Bold" pitchFamily="34" charset="0"/>
                <a:ea typeface="Petrona Bold" pitchFamily="34" charset="-122"/>
                <a:cs typeface="Petrona Bold" pitchFamily="34" charset="-120"/>
              </a:rPr>
              <a:t>1</a:t>
            </a:r>
            <a:endParaRPr lang="en-US" sz="2500" dirty="0"/>
          </a:p>
        </p:txBody>
      </p:sp>
      <p:sp>
        <p:nvSpPr>
          <p:cNvPr id="6" name="Text 3"/>
          <p:cNvSpPr/>
          <p:nvPr/>
        </p:nvSpPr>
        <p:spPr>
          <a:xfrm>
            <a:off x="1384816" y="4340900"/>
            <a:ext cx="2863334" cy="336590"/>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Trustee Understanding</a:t>
            </a:r>
            <a:endParaRPr lang="en-US" sz="2100" dirty="0"/>
          </a:p>
        </p:txBody>
      </p:sp>
      <p:sp>
        <p:nvSpPr>
          <p:cNvPr id="7" name="Text 4"/>
          <p:cNvSpPr/>
          <p:nvPr/>
        </p:nvSpPr>
        <p:spPr>
          <a:xfrm>
            <a:off x="1384816" y="4800481"/>
            <a:ext cx="5827871" cy="984409"/>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Ensure all trustees comprehend their role, the charity's governing document, and the principles outlined in this Governance Code.</a:t>
            </a:r>
            <a:endParaRPr lang="en-US" sz="1600" dirty="0"/>
          </a:p>
        </p:txBody>
      </p:sp>
      <p:sp>
        <p:nvSpPr>
          <p:cNvPr id="8" name="Shape 5"/>
          <p:cNvSpPr/>
          <p:nvPr/>
        </p:nvSpPr>
        <p:spPr>
          <a:xfrm>
            <a:off x="7417832" y="4340900"/>
            <a:ext cx="461605" cy="461605"/>
          </a:xfrm>
          <a:prstGeom prst="roundRect">
            <a:avLst>
              <a:gd name="adj" fmla="val 18668"/>
            </a:avLst>
          </a:prstGeom>
          <a:solidFill>
            <a:srgbClr val="CCEEFF"/>
          </a:solidFill>
          <a:ln w="7620">
            <a:solidFill>
              <a:srgbClr val="B2D4E5"/>
            </a:solidFill>
            <a:prstDash val="solid"/>
          </a:ln>
        </p:spPr>
      </p:sp>
      <p:sp>
        <p:nvSpPr>
          <p:cNvPr id="9" name="Text 6"/>
          <p:cNvSpPr/>
          <p:nvPr/>
        </p:nvSpPr>
        <p:spPr>
          <a:xfrm>
            <a:off x="7557016" y="4410075"/>
            <a:ext cx="183237" cy="323136"/>
          </a:xfrm>
          <a:prstGeom prst="rect">
            <a:avLst/>
          </a:prstGeom>
          <a:noFill/>
          <a:ln/>
        </p:spPr>
        <p:txBody>
          <a:bodyPr wrap="none" lIns="0" tIns="0" rIns="0" bIns="0" rtlCol="0" anchor="t"/>
          <a:lstStyle/>
          <a:p>
            <a:pPr marL="0" indent="0" algn="ctr">
              <a:lnSpc>
                <a:spcPts val="2500"/>
              </a:lnSpc>
              <a:buNone/>
            </a:pPr>
            <a:r>
              <a:rPr lang="en-US" sz="2500" b="1" dirty="0">
                <a:solidFill>
                  <a:srgbClr val="272525"/>
                </a:solidFill>
                <a:latin typeface="Petrona Bold" pitchFamily="34" charset="0"/>
                <a:ea typeface="Petrona Bold" pitchFamily="34" charset="-122"/>
                <a:cs typeface="Petrona Bold" pitchFamily="34" charset="-120"/>
              </a:rPr>
              <a:t>2</a:t>
            </a:r>
            <a:endParaRPr lang="en-US" sz="2500" dirty="0"/>
          </a:p>
        </p:txBody>
      </p:sp>
      <p:sp>
        <p:nvSpPr>
          <p:cNvPr id="10" name="Text 7"/>
          <p:cNvSpPr/>
          <p:nvPr/>
        </p:nvSpPr>
        <p:spPr>
          <a:xfrm>
            <a:off x="8084582" y="4340900"/>
            <a:ext cx="2692837" cy="336590"/>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Issue Resolution</a:t>
            </a:r>
            <a:endParaRPr lang="en-US" sz="2100" dirty="0"/>
          </a:p>
        </p:txBody>
      </p:sp>
      <p:sp>
        <p:nvSpPr>
          <p:cNvPr id="11" name="Text 8"/>
          <p:cNvSpPr/>
          <p:nvPr/>
        </p:nvSpPr>
        <p:spPr>
          <a:xfrm>
            <a:off x="8084582" y="4800481"/>
            <a:ext cx="5827871" cy="656273"/>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Commit to addressing problems and emerging matters promptly and in the best interests of the charity.</a:t>
            </a:r>
            <a:endParaRPr lang="en-US" sz="1600" dirty="0"/>
          </a:p>
        </p:txBody>
      </p:sp>
      <p:sp>
        <p:nvSpPr>
          <p:cNvPr id="12" name="Shape 9"/>
          <p:cNvSpPr/>
          <p:nvPr/>
        </p:nvSpPr>
        <p:spPr>
          <a:xfrm>
            <a:off x="718066" y="6220777"/>
            <a:ext cx="461605" cy="461605"/>
          </a:xfrm>
          <a:prstGeom prst="roundRect">
            <a:avLst>
              <a:gd name="adj" fmla="val 18668"/>
            </a:avLst>
          </a:prstGeom>
          <a:solidFill>
            <a:srgbClr val="CCEEFF"/>
          </a:solidFill>
          <a:ln w="7620">
            <a:solidFill>
              <a:srgbClr val="B2D4E5"/>
            </a:solidFill>
            <a:prstDash val="solid"/>
          </a:ln>
        </p:spPr>
      </p:sp>
      <p:sp>
        <p:nvSpPr>
          <p:cNvPr id="13" name="Text 10"/>
          <p:cNvSpPr/>
          <p:nvPr/>
        </p:nvSpPr>
        <p:spPr>
          <a:xfrm>
            <a:off x="857369" y="6289953"/>
            <a:ext cx="182880" cy="323136"/>
          </a:xfrm>
          <a:prstGeom prst="rect">
            <a:avLst/>
          </a:prstGeom>
          <a:noFill/>
          <a:ln/>
        </p:spPr>
        <p:txBody>
          <a:bodyPr wrap="none" lIns="0" tIns="0" rIns="0" bIns="0" rtlCol="0" anchor="t"/>
          <a:lstStyle/>
          <a:p>
            <a:pPr marL="0" indent="0" algn="ctr">
              <a:lnSpc>
                <a:spcPts val="2500"/>
              </a:lnSpc>
              <a:buNone/>
            </a:pPr>
            <a:r>
              <a:rPr lang="en-US" sz="2500" b="1" dirty="0">
                <a:solidFill>
                  <a:srgbClr val="272525"/>
                </a:solidFill>
                <a:latin typeface="Petrona Bold" pitchFamily="34" charset="0"/>
                <a:ea typeface="Petrona Bold" pitchFamily="34" charset="-122"/>
                <a:cs typeface="Petrona Bold" pitchFamily="34" charset="-120"/>
              </a:rPr>
              <a:t>3</a:t>
            </a:r>
            <a:endParaRPr lang="en-US" sz="2500" dirty="0"/>
          </a:p>
        </p:txBody>
      </p:sp>
      <p:sp>
        <p:nvSpPr>
          <p:cNvPr id="14" name="Text 11"/>
          <p:cNvSpPr/>
          <p:nvPr/>
        </p:nvSpPr>
        <p:spPr>
          <a:xfrm>
            <a:off x="1384816" y="6220777"/>
            <a:ext cx="2692837" cy="336590"/>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Board Review</a:t>
            </a:r>
            <a:endParaRPr lang="en-US" sz="2100" dirty="0"/>
          </a:p>
        </p:txBody>
      </p:sp>
      <p:sp>
        <p:nvSpPr>
          <p:cNvPr id="15" name="Text 12"/>
          <p:cNvSpPr/>
          <p:nvPr/>
        </p:nvSpPr>
        <p:spPr>
          <a:xfrm>
            <a:off x="1384816" y="6680359"/>
            <a:ext cx="5827871" cy="656273"/>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Periodically evaluate the Board's operations and make any necessary improvements to enhance effectiveness.</a:t>
            </a:r>
            <a:endParaRPr lang="en-US" sz="1600" dirty="0"/>
          </a:p>
        </p:txBody>
      </p:sp>
      <p:sp>
        <p:nvSpPr>
          <p:cNvPr id="16" name="Shape 13"/>
          <p:cNvSpPr/>
          <p:nvPr/>
        </p:nvSpPr>
        <p:spPr>
          <a:xfrm>
            <a:off x="7417832" y="6220777"/>
            <a:ext cx="461605" cy="461605"/>
          </a:xfrm>
          <a:prstGeom prst="roundRect">
            <a:avLst>
              <a:gd name="adj" fmla="val 18668"/>
            </a:avLst>
          </a:prstGeom>
          <a:solidFill>
            <a:srgbClr val="CCEEFF"/>
          </a:solidFill>
          <a:ln w="7620">
            <a:solidFill>
              <a:srgbClr val="B2D4E5"/>
            </a:solidFill>
            <a:prstDash val="solid"/>
          </a:ln>
        </p:spPr>
      </p:sp>
      <p:sp>
        <p:nvSpPr>
          <p:cNvPr id="17" name="Text 14"/>
          <p:cNvSpPr/>
          <p:nvPr/>
        </p:nvSpPr>
        <p:spPr>
          <a:xfrm>
            <a:off x="7561540" y="6289953"/>
            <a:ext cx="174188" cy="323136"/>
          </a:xfrm>
          <a:prstGeom prst="rect">
            <a:avLst/>
          </a:prstGeom>
          <a:noFill/>
          <a:ln/>
        </p:spPr>
        <p:txBody>
          <a:bodyPr wrap="none" lIns="0" tIns="0" rIns="0" bIns="0" rtlCol="0" anchor="t"/>
          <a:lstStyle/>
          <a:p>
            <a:pPr marL="0" indent="0" algn="ctr">
              <a:lnSpc>
                <a:spcPts val="2500"/>
              </a:lnSpc>
              <a:buNone/>
            </a:pPr>
            <a:r>
              <a:rPr lang="en-US" sz="2500" b="1" dirty="0">
                <a:solidFill>
                  <a:srgbClr val="272525"/>
                </a:solidFill>
                <a:latin typeface="Petrona Bold" pitchFamily="34" charset="0"/>
                <a:ea typeface="Petrona Bold" pitchFamily="34" charset="-122"/>
                <a:cs typeface="Petrona Bold" pitchFamily="34" charset="-120"/>
              </a:rPr>
              <a:t>4</a:t>
            </a:r>
            <a:endParaRPr lang="en-US" sz="2500" dirty="0"/>
          </a:p>
        </p:txBody>
      </p:sp>
      <p:sp>
        <p:nvSpPr>
          <p:cNvPr id="18" name="Text 15"/>
          <p:cNvSpPr/>
          <p:nvPr/>
        </p:nvSpPr>
        <p:spPr>
          <a:xfrm>
            <a:off x="8084582" y="6220777"/>
            <a:ext cx="3356134" cy="336590"/>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Informed Decision-Making</a:t>
            </a:r>
            <a:endParaRPr lang="en-US" sz="2100" dirty="0"/>
          </a:p>
        </p:txBody>
      </p:sp>
      <p:sp>
        <p:nvSpPr>
          <p:cNvPr id="19" name="Text 16"/>
          <p:cNvSpPr/>
          <p:nvPr/>
        </p:nvSpPr>
        <p:spPr>
          <a:xfrm>
            <a:off x="8084582" y="6680359"/>
            <a:ext cx="5827871" cy="984409"/>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Provide board packs with sufficient notice, including all relevant reports and explanatory papers, to enable informed decision-making.</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1968937"/>
            <a:ext cx="10390584"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Principle 5 Additional Considerations</a:t>
            </a:r>
            <a:endParaRPr lang="en-US" sz="4650" dirty="0"/>
          </a:p>
        </p:txBody>
      </p:sp>
      <p:sp>
        <p:nvSpPr>
          <p:cNvPr id="3" name="Text 1"/>
          <p:cNvSpPr/>
          <p:nvPr/>
        </p:nvSpPr>
        <p:spPr>
          <a:xfrm>
            <a:off x="793790" y="3280172"/>
            <a:ext cx="3929896"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Trustee Succession Planning</a:t>
            </a:r>
            <a:endParaRPr lang="en-US" sz="2300" dirty="0"/>
          </a:p>
        </p:txBody>
      </p:sp>
      <p:sp>
        <p:nvSpPr>
          <p:cNvPr id="4" name="Text 2"/>
          <p:cNvSpPr/>
          <p:nvPr/>
        </p:nvSpPr>
        <p:spPr>
          <a:xfrm>
            <a:off x="793790" y="3879056"/>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Ensure your charity has a clear plan for onboarding new trustees and maintaining board diversity. This will help ensure continuity and fresh perspectives.</a:t>
            </a:r>
            <a:endParaRPr lang="en-US" sz="1750" dirty="0"/>
          </a:p>
        </p:txBody>
      </p:sp>
      <p:sp>
        <p:nvSpPr>
          <p:cNvPr id="5" name="Text 3"/>
          <p:cNvSpPr/>
          <p:nvPr/>
        </p:nvSpPr>
        <p:spPr>
          <a:xfrm>
            <a:off x="5332928" y="3280172"/>
            <a:ext cx="3566041"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Comprehensive Induction</a:t>
            </a:r>
            <a:endParaRPr lang="en-US" sz="2300" dirty="0"/>
          </a:p>
        </p:txBody>
      </p:sp>
      <p:sp>
        <p:nvSpPr>
          <p:cNvPr id="6" name="Text 4"/>
          <p:cNvSpPr/>
          <p:nvPr/>
        </p:nvSpPr>
        <p:spPr>
          <a:xfrm>
            <a:off x="5332928" y="3879056"/>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Provide new trustees with a thorough onboarding programme to familiarise them with the charity's mission, governance, and operations. This will empower them to contribute effectively.</a:t>
            </a:r>
            <a:endParaRPr lang="en-US" sz="1750" dirty="0"/>
          </a:p>
        </p:txBody>
      </p:sp>
      <p:sp>
        <p:nvSpPr>
          <p:cNvPr id="7" name="Text 5"/>
          <p:cNvSpPr/>
          <p:nvPr/>
        </p:nvSpPr>
        <p:spPr>
          <a:xfrm>
            <a:off x="9872067" y="3280172"/>
            <a:ext cx="3612118"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Regular Board Evaluations</a:t>
            </a:r>
            <a:endParaRPr lang="en-US" sz="2300" dirty="0"/>
          </a:p>
        </p:txBody>
      </p:sp>
      <p:sp>
        <p:nvSpPr>
          <p:cNvPr id="8" name="Text 6"/>
          <p:cNvSpPr/>
          <p:nvPr/>
        </p:nvSpPr>
        <p:spPr>
          <a:xfrm>
            <a:off x="9872067" y="3879056"/>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Regularly review your board's effectiveness, adherence to the code of conduct, and the structure of any sub-committees. This will identify areas for improvement.</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39867"/>
            <a:ext cx="75564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Principle 5 Skills Development</a:t>
            </a:r>
            <a:endParaRPr lang="en-US" sz="4650" dirty="0"/>
          </a:p>
        </p:txBody>
      </p:sp>
      <p:sp>
        <p:nvSpPr>
          <p:cNvPr id="4" name="Shape 1"/>
          <p:cNvSpPr/>
          <p:nvPr/>
        </p:nvSpPr>
        <p:spPr>
          <a:xfrm>
            <a:off x="793790" y="2668548"/>
            <a:ext cx="3664863" cy="2791539"/>
          </a:xfrm>
          <a:prstGeom prst="roundRect">
            <a:avLst>
              <a:gd name="adj" fmla="val 3413"/>
            </a:avLst>
          </a:prstGeom>
          <a:solidFill>
            <a:srgbClr val="CCEEFF"/>
          </a:solidFill>
          <a:ln w="7620">
            <a:solidFill>
              <a:srgbClr val="B2D4E5"/>
            </a:solidFill>
            <a:prstDash val="solid"/>
          </a:ln>
        </p:spPr>
      </p:sp>
      <p:sp>
        <p:nvSpPr>
          <p:cNvPr id="5" name="Text 2"/>
          <p:cNvSpPr/>
          <p:nvPr/>
        </p:nvSpPr>
        <p:spPr>
          <a:xfrm>
            <a:off x="1028224" y="2902982"/>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Skills Audits</a:t>
            </a:r>
            <a:endParaRPr lang="en-US" sz="2300" dirty="0"/>
          </a:p>
        </p:txBody>
      </p:sp>
      <p:sp>
        <p:nvSpPr>
          <p:cNvPr id="6" name="Text 3"/>
          <p:cNvSpPr/>
          <p:nvPr/>
        </p:nvSpPr>
        <p:spPr>
          <a:xfrm>
            <a:off x="1028224" y="3411141"/>
            <a:ext cx="3195995" cy="181451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Regularly assess the skills and expertise of your charity's trustees and staff. Identify any gaps or areas for improvement.</a:t>
            </a:r>
            <a:endParaRPr lang="en-US" sz="1750" dirty="0"/>
          </a:p>
        </p:txBody>
      </p:sp>
      <p:sp>
        <p:nvSpPr>
          <p:cNvPr id="7" name="Shape 4"/>
          <p:cNvSpPr/>
          <p:nvPr/>
        </p:nvSpPr>
        <p:spPr>
          <a:xfrm>
            <a:off x="4685467" y="2668548"/>
            <a:ext cx="3664863" cy="2791539"/>
          </a:xfrm>
          <a:prstGeom prst="roundRect">
            <a:avLst>
              <a:gd name="adj" fmla="val 3413"/>
            </a:avLst>
          </a:prstGeom>
          <a:solidFill>
            <a:srgbClr val="CCEEFF"/>
          </a:solidFill>
          <a:ln w="7620">
            <a:solidFill>
              <a:srgbClr val="B2D4E5"/>
            </a:solidFill>
            <a:prstDash val="solid"/>
          </a:ln>
        </p:spPr>
      </p:sp>
      <p:sp>
        <p:nvSpPr>
          <p:cNvPr id="8" name="Text 5"/>
          <p:cNvSpPr/>
          <p:nvPr/>
        </p:nvSpPr>
        <p:spPr>
          <a:xfrm>
            <a:off x="4919901" y="2902982"/>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Targeted Training</a:t>
            </a:r>
            <a:endParaRPr lang="en-US" sz="2300" dirty="0"/>
          </a:p>
        </p:txBody>
      </p:sp>
      <p:sp>
        <p:nvSpPr>
          <p:cNvPr id="9" name="Text 6"/>
          <p:cNvSpPr/>
          <p:nvPr/>
        </p:nvSpPr>
        <p:spPr>
          <a:xfrm>
            <a:off x="4919901" y="3411141"/>
            <a:ext cx="3195995" cy="181451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Provide appropriate training and development opportunities to build the necessary competencies within your team.</a:t>
            </a:r>
            <a:endParaRPr lang="en-US" sz="1750" dirty="0"/>
          </a:p>
        </p:txBody>
      </p:sp>
      <p:sp>
        <p:nvSpPr>
          <p:cNvPr id="10" name="Shape 7"/>
          <p:cNvSpPr/>
          <p:nvPr/>
        </p:nvSpPr>
        <p:spPr>
          <a:xfrm>
            <a:off x="793790" y="5686901"/>
            <a:ext cx="7556421" cy="1702832"/>
          </a:xfrm>
          <a:prstGeom prst="roundRect">
            <a:avLst>
              <a:gd name="adj" fmla="val 5595"/>
            </a:avLst>
          </a:prstGeom>
          <a:solidFill>
            <a:srgbClr val="CCEEFF"/>
          </a:solidFill>
          <a:ln w="7620">
            <a:solidFill>
              <a:srgbClr val="B2D4E5"/>
            </a:solidFill>
            <a:prstDash val="solid"/>
          </a:ln>
        </p:spPr>
      </p:sp>
      <p:sp>
        <p:nvSpPr>
          <p:cNvPr id="11" name="Text 8"/>
          <p:cNvSpPr/>
          <p:nvPr/>
        </p:nvSpPr>
        <p:spPr>
          <a:xfrm>
            <a:off x="1028224" y="5921335"/>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Recruit for Gaps</a:t>
            </a:r>
            <a:endParaRPr lang="en-US" sz="2300" dirty="0"/>
          </a:p>
        </p:txBody>
      </p:sp>
      <p:sp>
        <p:nvSpPr>
          <p:cNvPr id="12" name="Text 9"/>
          <p:cNvSpPr/>
          <p:nvPr/>
        </p:nvSpPr>
        <p:spPr>
          <a:xfrm>
            <a:off x="1028224" y="6429494"/>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If needed, recruit new trustees with the right skills to fill any competency gaps on your charity's board.</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4973" y="745927"/>
            <a:ext cx="7674054" cy="1378029"/>
          </a:xfrm>
          <a:prstGeom prst="rect">
            <a:avLst/>
          </a:prstGeom>
          <a:noFill/>
          <a:ln/>
        </p:spPr>
        <p:txBody>
          <a:bodyPr wrap="square" lIns="0" tIns="0" rIns="0" bIns="0" rtlCol="0" anchor="t"/>
          <a:lstStyle/>
          <a:p>
            <a:pPr marL="0" indent="0">
              <a:lnSpc>
                <a:spcPts val="5400"/>
              </a:lnSpc>
              <a:buNone/>
            </a:pPr>
            <a:r>
              <a:rPr lang="en-US" sz="4300" b="1" dirty="0">
                <a:solidFill>
                  <a:srgbClr val="000000"/>
                </a:solidFill>
                <a:latin typeface="Petrona Bold" pitchFamily="34" charset="0"/>
                <a:ea typeface="Petrona Bold" pitchFamily="34" charset="-122"/>
                <a:cs typeface="Petrona Bold" pitchFamily="34" charset="-120"/>
              </a:rPr>
              <a:t>Principle 6: Being accountable</a:t>
            </a:r>
            <a:endParaRPr lang="en-US" sz="4300" dirty="0"/>
          </a:p>
        </p:txBody>
      </p:sp>
      <p:sp>
        <p:nvSpPr>
          <p:cNvPr id="4" name="Shape 1"/>
          <p:cNvSpPr/>
          <p:nvPr/>
        </p:nvSpPr>
        <p:spPr>
          <a:xfrm>
            <a:off x="734973" y="2438876"/>
            <a:ext cx="3732133" cy="2921437"/>
          </a:xfrm>
          <a:prstGeom prst="roundRect">
            <a:avLst>
              <a:gd name="adj" fmla="val 3019"/>
            </a:avLst>
          </a:prstGeom>
          <a:solidFill>
            <a:srgbClr val="CCEEFF"/>
          </a:solidFill>
          <a:ln w="7620">
            <a:solidFill>
              <a:srgbClr val="B2D4E5"/>
            </a:solidFill>
            <a:prstDash val="solid"/>
          </a:ln>
        </p:spPr>
      </p:sp>
      <p:sp>
        <p:nvSpPr>
          <p:cNvPr id="5" name="Text 2"/>
          <p:cNvSpPr/>
          <p:nvPr/>
        </p:nvSpPr>
        <p:spPr>
          <a:xfrm>
            <a:off x="952500" y="2656403"/>
            <a:ext cx="2756535" cy="344448"/>
          </a:xfrm>
          <a:prstGeom prst="rect">
            <a:avLst/>
          </a:prstGeom>
          <a:noFill/>
          <a:ln/>
        </p:spPr>
        <p:txBody>
          <a:bodyPr wrap="none" lIns="0" tIns="0" rIns="0" bIns="0" rtlCol="0" anchor="t"/>
          <a:lstStyle/>
          <a:p>
            <a:pPr marL="0" indent="0">
              <a:lnSpc>
                <a:spcPts val="2700"/>
              </a:lnSpc>
              <a:buNone/>
            </a:pPr>
            <a:r>
              <a:rPr lang="en-US" sz="2150" b="1" dirty="0">
                <a:solidFill>
                  <a:srgbClr val="272525"/>
                </a:solidFill>
                <a:latin typeface="Petrona Bold" pitchFamily="34" charset="0"/>
                <a:ea typeface="Petrona Bold" pitchFamily="34" charset="-122"/>
                <a:cs typeface="Petrona Bold" pitchFamily="34" charset="-120"/>
              </a:rPr>
              <a:t>Transparency</a:t>
            </a:r>
            <a:endParaRPr lang="en-US" sz="2150" dirty="0"/>
          </a:p>
        </p:txBody>
      </p:sp>
      <p:sp>
        <p:nvSpPr>
          <p:cNvPr id="6" name="Text 3"/>
          <p:cNvSpPr/>
          <p:nvPr/>
        </p:nvSpPr>
        <p:spPr>
          <a:xfrm>
            <a:off x="952500" y="3126819"/>
            <a:ext cx="3297079" cy="2015966"/>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Inter" pitchFamily="34" charset="0"/>
                <a:ea typeface="Inter" pitchFamily="34" charset="-122"/>
                <a:cs typeface="Inter" pitchFamily="34" charset="-120"/>
              </a:rPr>
              <a:t>Ensure your charity's name and Registered Charity Number are clearly displayed on all written materials, including your website, social media, and email communications.</a:t>
            </a:r>
            <a:endParaRPr lang="en-US" sz="1650" dirty="0"/>
          </a:p>
        </p:txBody>
      </p:sp>
      <p:sp>
        <p:nvSpPr>
          <p:cNvPr id="7" name="Shape 4"/>
          <p:cNvSpPr/>
          <p:nvPr/>
        </p:nvSpPr>
        <p:spPr>
          <a:xfrm>
            <a:off x="4677013" y="2438876"/>
            <a:ext cx="3732133" cy="2921437"/>
          </a:xfrm>
          <a:prstGeom prst="roundRect">
            <a:avLst>
              <a:gd name="adj" fmla="val 3019"/>
            </a:avLst>
          </a:prstGeom>
          <a:solidFill>
            <a:srgbClr val="CCEEFF"/>
          </a:solidFill>
          <a:ln w="7620">
            <a:solidFill>
              <a:srgbClr val="B2D4E5"/>
            </a:solidFill>
            <a:prstDash val="solid"/>
          </a:ln>
        </p:spPr>
      </p:sp>
      <p:sp>
        <p:nvSpPr>
          <p:cNvPr id="8" name="Text 5"/>
          <p:cNvSpPr/>
          <p:nvPr/>
        </p:nvSpPr>
        <p:spPr>
          <a:xfrm>
            <a:off x="4894540" y="2656403"/>
            <a:ext cx="3149441" cy="344448"/>
          </a:xfrm>
          <a:prstGeom prst="rect">
            <a:avLst/>
          </a:prstGeom>
          <a:noFill/>
          <a:ln/>
        </p:spPr>
        <p:txBody>
          <a:bodyPr wrap="none" lIns="0" tIns="0" rIns="0" bIns="0" rtlCol="0" anchor="t"/>
          <a:lstStyle/>
          <a:p>
            <a:pPr marL="0" indent="0">
              <a:lnSpc>
                <a:spcPts val="2700"/>
              </a:lnSpc>
              <a:buNone/>
            </a:pPr>
            <a:r>
              <a:rPr lang="en-US" sz="2150" b="1" dirty="0">
                <a:solidFill>
                  <a:srgbClr val="272525"/>
                </a:solidFill>
                <a:latin typeface="Petrona Bold" pitchFamily="34" charset="0"/>
                <a:ea typeface="Petrona Bold" pitchFamily="34" charset="-122"/>
                <a:cs typeface="Petrona Bold" pitchFamily="34" charset="-120"/>
              </a:rPr>
              <a:t>Stakeholder Engagement</a:t>
            </a:r>
            <a:endParaRPr lang="en-US" sz="2150" dirty="0"/>
          </a:p>
        </p:txBody>
      </p:sp>
      <p:sp>
        <p:nvSpPr>
          <p:cNvPr id="9" name="Text 6"/>
          <p:cNvSpPr/>
          <p:nvPr/>
        </p:nvSpPr>
        <p:spPr>
          <a:xfrm>
            <a:off x="4894540" y="3126819"/>
            <a:ext cx="3297079" cy="2015966"/>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Inter" pitchFamily="34" charset="0"/>
                <a:ea typeface="Inter" pitchFamily="34" charset="-122"/>
                <a:cs typeface="Inter" pitchFamily="34" charset="-120"/>
              </a:rPr>
              <a:t>Identify your key stakeholders and establish effective communication channels to keep them informed and involved in your planning, decision-making, and review processes.</a:t>
            </a:r>
            <a:endParaRPr lang="en-US" sz="1650" dirty="0"/>
          </a:p>
        </p:txBody>
      </p:sp>
      <p:sp>
        <p:nvSpPr>
          <p:cNvPr id="10" name="Shape 7"/>
          <p:cNvSpPr/>
          <p:nvPr/>
        </p:nvSpPr>
        <p:spPr>
          <a:xfrm>
            <a:off x="734973" y="5570220"/>
            <a:ext cx="7674054" cy="1913453"/>
          </a:xfrm>
          <a:prstGeom prst="roundRect">
            <a:avLst>
              <a:gd name="adj" fmla="val 4610"/>
            </a:avLst>
          </a:prstGeom>
          <a:solidFill>
            <a:srgbClr val="CCEEFF"/>
          </a:solidFill>
          <a:ln w="7620">
            <a:solidFill>
              <a:srgbClr val="B2D4E5"/>
            </a:solidFill>
            <a:prstDash val="solid"/>
          </a:ln>
        </p:spPr>
      </p:sp>
      <p:sp>
        <p:nvSpPr>
          <p:cNvPr id="11" name="Text 8"/>
          <p:cNvSpPr/>
          <p:nvPr/>
        </p:nvSpPr>
        <p:spPr>
          <a:xfrm>
            <a:off x="952500" y="5787747"/>
            <a:ext cx="2756535" cy="344448"/>
          </a:xfrm>
          <a:prstGeom prst="rect">
            <a:avLst/>
          </a:prstGeom>
          <a:noFill/>
          <a:ln/>
        </p:spPr>
        <p:txBody>
          <a:bodyPr wrap="none" lIns="0" tIns="0" rIns="0" bIns="0" rtlCol="0" anchor="t"/>
          <a:lstStyle/>
          <a:p>
            <a:pPr marL="0" indent="0">
              <a:lnSpc>
                <a:spcPts val="2700"/>
              </a:lnSpc>
              <a:buNone/>
            </a:pPr>
            <a:r>
              <a:rPr lang="en-US" sz="2150" b="1" dirty="0">
                <a:solidFill>
                  <a:srgbClr val="272525"/>
                </a:solidFill>
                <a:latin typeface="Petrona Bold" pitchFamily="34" charset="0"/>
                <a:ea typeface="Petrona Bold" pitchFamily="34" charset="-122"/>
                <a:cs typeface="Petrona Bold" pitchFamily="34" charset="-120"/>
              </a:rPr>
              <a:t>Inclusive Governance</a:t>
            </a:r>
            <a:endParaRPr lang="en-US" sz="2150" dirty="0"/>
          </a:p>
        </p:txBody>
      </p:sp>
      <p:sp>
        <p:nvSpPr>
          <p:cNvPr id="12" name="Text 9"/>
          <p:cNvSpPr/>
          <p:nvPr/>
        </p:nvSpPr>
        <p:spPr>
          <a:xfrm>
            <a:off x="952500" y="6258163"/>
            <a:ext cx="7239000" cy="1007983"/>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Inter" pitchFamily="34" charset="0"/>
                <a:ea typeface="Inter" pitchFamily="34" charset="-122"/>
                <a:cs typeface="Inter" pitchFamily="34" charset="-120"/>
              </a:rPr>
              <a:t>Consider ways to include stakeholders, such as donors, beneficiaries, and the local community, in your charity's governance to promote transparency and accountability.</a:t>
            </a:r>
            <a:endParaRPr lang="en-US" sz="16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3886"/>
          </a:xfrm>
          <a:prstGeom prst="rect">
            <a:avLst/>
          </a:prstGeom>
        </p:spPr>
      </p:pic>
      <p:sp>
        <p:nvSpPr>
          <p:cNvPr id="3" name="Text 0"/>
          <p:cNvSpPr/>
          <p:nvPr/>
        </p:nvSpPr>
        <p:spPr>
          <a:xfrm>
            <a:off x="668536" y="525304"/>
            <a:ext cx="7058382" cy="626864"/>
          </a:xfrm>
          <a:prstGeom prst="rect">
            <a:avLst/>
          </a:prstGeom>
          <a:noFill/>
          <a:ln/>
        </p:spPr>
        <p:txBody>
          <a:bodyPr wrap="none" lIns="0" tIns="0" rIns="0" bIns="0" rtlCol="0" anchor="t"/>
          <a:lstStyle/>
          <a:p>
            <a:pPr marL="0" indent="0">
              <a:lnSpc>
                <a:spcPts val="4900"/>
              </a:lnSpc>
              <a:buNone/>
            </a:pPr>
            <a:r>
              <a:rPr lang="en-US" sz="3900" b="1" dirty="0">
                <a:solidFill>
                  <a:srgbClr val="000000"/>
                </a:solidFill>
                <a:latin typeface="Petrona Bold" pitchFamily="34" charset="0"/>
                <a:ea typeface="Petrona Bold" pitchFamily="34" charset="-122"/>
                <a:cs typeface="Petrona Bold" pitchFamily="34" charset="-120"/>
              </a:rPr>
              <a:t>Principle 6: Being Accountable</a:t>
            </a:r>
            <a:endParaRPr lang="en-US" sz="3900" dirty="0"/>
          </a:p>
        </p:txBody>
      </p:sp>
      <p:pic>
        <p:nvPicPr>
          <p:cNvPr id="4" name="Image 1" descr="preencoded.png"/>
          <p:cNvPicPr>
            <a:picLocks noChangeAspect="1"/>
          </p:cNvPicPr>
          <p:nvPr/>
        </p:nvPicPr>
        <p:blipFill>
          <a:blip r:embed="rId4"/>
          <a:stretch>
            <a:fillRect/>
          </a:stretch>
        </p:blipFill>
        <p:spPr>
          <a:xfrm>
            <a:off x="668536" y="1438632"/>
            <a:ext cx="477560" cy="477560"/>
          </a:xfrm>
          <a:prstGeom prst="rect">
            <a:avLst/>
          </a:prstGeom>
        </p:spPr>
      </p:pic>
      <p:sp>
        <p:nvSpPr>
          <p:cNvPr id="5" name="Text 1"/>
          <p:cNvSpPr/>
          <p:nvPr/>
        </p:nvSpPr>
        <p:spPr>
          <a:xfrm>
            <a:off x="668536" y="2107168"/>
            <a:ext cx="5031581" cy="313373"/>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Petrona Bold" pitchFamily="34" charset="0"/>
                <a:ea typeface="Petrona Bold" pitchFamily="34" charset="-122"/>
                <a:cs typeface="Petrona Bold" pitchFamily="34" charset="-120"/>
              </a:rPr>
              <a:t>Handle Queries, Comments and Complaints</a:t>
            </a:r>
            <a:endParaRPr lang="en-US" sz="1950" dirty="0"/>
          </a:p>
        </p:txBody>
      </p:sp>
      <p:sp>
        <p:nvSpPr>
          <p:cNvPr id="6" name="Text 2"/>
          <p:cNvSpPr/>
          <p:nvPr/>
        </p:nvSpPr>
        <p:spPr>
          <a:xfrm>
            <a:off x="668536" y="2535079"/>
            <a:ext cx="7806928" cy="611505"/>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Establish a clear procedure for responding to queries, comments and complaints from stakeholders and the public.</a:t>
            </a:r>
            <a:endParaRPr lang="en-US" sz="1500" dirty="0"/>
          </a:p>
        </p:txBody>
      </p:sp>
      <p:pic>
        <p:nvPicPr>
          <p:cNvPr id="7" name="Image 2" descr="preencoded.png"/>
          <p:cNvPicPr>
            <a:picLocks noChangeAspect="1"/>
          </p:cNvPicPr>
          <p:nvPr/>
        </p:nvPicPr>
        <p:blipFill>
          <a:blip r:embed="rId5"/>
          <a:stretch>
            <a:fillRect/>
          </a:stretch>
        </p:blipFill>
        <p:spPr>
          <a:xfrm>
            <a:off x="668536" y="3719632"/>
            <a:ext cx="477560" cy="477560"/>
          </a:xfrm>
          <a:prstGeom prst="rect">
            <a:avLst/>
          </a:prstGeom>
        </p:spPr>
      </p:pic>
      <p:sp>
        <p:nvSpPr>
          <p:cNvPr id="8" name="Text 3"/>
          <p:cNvSpPr/>
          <p:nvPr/>
        </p:nvSpPr>
        <p:spPr>
          <a:xfrm>
            <a:off x="668536" y="4388168"/>
            <a:ext cx="2507337" cy="313373"/>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Petrona Bold" pitchFamily="34" charset="0"/>
                <a:ea typeface="Petrona Bold" pitchFamily="34" charset="-122"/>
                <a:cs typeface="Petrona Bold" pitchFamily="34" charset="-120"/>
              </a:rPr>
              <a:t>Reporting to Funders</a:t>
            </a:r>
            <a:endParaRPr lang="en-US" sz="1950" dirty="0"/>
          </a:p>
        </p:txBody>
      </p:sp>
      <p:sp>
        <p:nvSpPr>
          <p:cNvPr id="9" name="Text 4"/>
          <p:cNvSpPr/>
          <p:nvPr/>
        </p:nvSpPr>
        <p:spPr>
          <a:xfrm>
            <a:off x="668536" y="4816078"/>
            <a:ext cx="7806928" cy="611505"/>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Fulfil the reporting requirements of all public and private funders and donors to ensure transparency.</a:t>
            </a:r>
            <a:endParaRPr lang="en-US" sz="1500" dirty="0"/>
          </a:p>
        </p:txBody>
      </p:sp>
      <p:pic>
        <p:nvPicPr>
          <p:cNvPr id="10" name="Image 3" descr="preencoded.png"/>
          <p:cNvPicPr>
            <a:picLocks noChangeAspect="1"/>
          </p:cNvPicPr>
          <p:nvPr/>
        </p:nvPicPr>
        <p:blipFill>
          <a:blip r:embed="rId6"/>
          <a:stretch>
            <a:fillRect/>
          </a:stretch>
        </p:blipFill>
        <p:spPr>
          <a:xfrm>
            <a:off x="668536" y="6000631"/>
            <a:ext cx="477560" cy="477560"/>
          </a:xfrm>
          <a:prstGeom prst="rect">
            <a:avLst/>
          </a:prstGeom>
        </p:spPr>
      </p:pic>
      <p:sp>
        <p:nvSpPr>
          <p:cNvPr id="11" name="Text 5"/>
          <p:cNvSpPr/>
          <p:nvPr/>
        </p:nvSpPr>
        <p:spPr>
          <a:xfrm>
            <a:off x="668536" y="6669167"/>
            <a:ext cx="2512814" cy="313373"/>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Petrona Bold" pitchFamily="34" charset="0"/>
                <a:ea typeface="Petrona Bold" pitchFamily="34" charset="-122"/>
                <a:cs typeface="Petrona Bold" pitchFamily="34" charset="-120"/>
              </a:rPr>
              <a:t>Publish Full Accounts</a:t>
            </a:r>
            <a:endParaRPr lang="en-US" sz="1950" dirty="0"/>
          </a:p>
        </p:txBody>
      </p:sp>
      <p:sp>
        <p:nvSpPr>
          <p:cNvPr id="12" name="Text 6"/>
          <p:cNvSpPr/>
          <p:nvPr/>
        </p:nvSpPr>
        <p:spPr>
          <a:xfrm>
            <a:off x="668536" y="7097078"/>
            <a:ext cx="7806928" cy="611505"/>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Produce comprehensive financial accounts and annual reports, and make them easily accessible to everyone.</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665333"/>
            <a:ext cx="5954197"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Conclusion</a:t>
            </a:r>
            <a:endParaRPr lang="en-US" sz="4650" dirty="0"/>
          </a:p>
        </p:txBody>
      </p:sp>
      <p:sp>
        <p:nvSpPr>
          <p:cNvPr id="4" name="Text 1"/>
          <p:cNvSpPr/>
          <p:nvPr/>
        </p:nvSpPr>
        <p:spPr>
          <a:xfrm>
            <a:off x="793790" y="3749754"/>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The Governance Code sets clear principles and standards for charities in Ireland to uphold the highest levels of transparency, accountability, and good governance. By following these principles, charities can build trust with the public and ensure their organisation is effectively delivering on its charitable purpose.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50388"/>
            <a:ext cx="11477625"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Principle 1: Advancing Charitable Purpose</a:t>
            </a:r>
            <a:endParaRPr lang="en-US" sz="4650" dirty="0"/>
          </a:p>
        </p:txBody>
      </p:sp>
      <p:sp>
        <p:nvSpPr>
          <p:cNvPr id="3" name="Text 1"/>
          <p:cNvSpPr/>
          <p:nvPr/>
        </p:nvSpPr>
        <p:spPr>
          <a:xfrm>
            <a:off x="793790" y="3461623"/>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What is a Charity?</a:t>
            </a:r>
            <a:endParaRPr lang="en-US" sz="2300" dirty="0"/>
          </a:p>
        </p:txBody>
      </p:sp>
      <p:sp>
        <p:nvSpPr>
          <p:cNvPr id="4" name="Text 2"/>
          <p:cNvSpPr/>
          <p:nvPr/>
        </p:nvSpPr>
        <p:spPr>
          <a:xfrm>
            <a:off x="793790" y="4060508"/>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A charity is an organization that exists to provide a public benefit, whether that's through education, relief of poverty, advancement of health, or another recognized charitable purpose. Charities are distinct from private businesses or government agencies.</a:t>
            </a:r>
            <a:endParaRPr lang="en-US" sz="1750" dirty="0"/>
          </a:p>
        </p:txBody>
      </p:sp>
      <p:sp>
        <p:nvSpPr>
          <p:cNvPr id="5" name="Text 3"/>
          <p:cNvSpPr/>
          <p:nvPr/>
        </p:nvSpPr>
        <p:spPr>
          <a:xfrm>
            <a:off x="7599521" y="3461623"/>
            <a:ext cx="4592241"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Clearly Articulating Your Purpose</a:t>
            </a:r>
            <a:endParaRPr lang="en-US" sz="2300" dirty="0"/>
          </a:p>
        </p:txBody>
      </p:sp>
      <p:sp>
        <p:nvSpPr>
          <p:cNvPr id="6" name="Text 4"/>
          <p:cNvSpPr/>
          <p:nvPr/>
        </p:nvSpPr>
        <p:spPr>
          <a:xfrm>
            <a:off x="7599521" y="40605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Charities must be clear about their specific purpose and able to explain it simply to anyone who asks. This helps ensure the charity remains focused on its core mission and can effectively communicate its work to the public.</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4585" y="661988"/>
            <a:ext cx="5387102" cy="673418"/>
          </a:xfrm>
          <a:prstGeom prst="rect">
            <a:avLst/>
          </a:prstGeom>
          <a:noFill/>
          <a:ln/>
        </p:spPr>
        <p:txBody>
          <a:bodyPr wrap="none" lIns="0" tIns="0" rIns="0" bIns="0" rtlCol="0" anchor="t"/>
          <a:lstStyle/>
          <a:p>
            <a:pPr marL="0" indent="0">
              <a:lnSpc>
                <a:spcPts val="5300"/>
              </a:lnSpc>
              <a:buNone/>
            </a:pPr>
            <a:r>
              <a:rPr lang="en-US" sz="4200" b="1" dirty="0">
                <a:solidFill>
                  <a:srgbClr val="000000"/>
                </a:solidFill>
                <a:latin typeface="Petrona Bold" pitchFamily="34" charset="0"/>
                <a:ea typeface="Petrona Bold" pitchFamily="34" charset="-122"/>
                <a:cs typeface="Petrona Bold" pitchFamily="34" charset="-120"/>
              </a:rPr>
              <a:t>Principle 1 Continued</a:t>
            </a:r>
            <a:endParaRPr lang="en-US" sz="4200" dirty="0"/>
          </a:p>
        </p:txBody>
      </p:sp>
      <p:sp>
        <p:nvSpPr>
          <p:cNvPr id="4" name="Shape 1"/>
          <p:cNvSpPr/>
          <p:nvPr/>
        </p:nvSpPr>
        <p:spPr>
          <a:xfrm>
            <a:off x="6204585" y="1643182"/>
            <a:ext cx="3751302" cy="3520440"/>
          </a:xfrm>
          <a:prstGeom prst="roundRect">
            <a:avLst>
              <a:gd name="adj" fmla="val 2448"/>
            </a:avLst>
          </a:prstGeom>
          <a:solidFill>
            <a:srgbClr val="CCEEFF"/>
          </a:solidFill>
          <a:ln w="7620">
            <a:solidFill>
              <a:srgbClr val="B2D4E5"/>
            </a:solidFill>
            <a:prstDash val="solid"/>
          </a:ln>
        </p:spPr>
      </p:sp>
      <p:sp>
        <p:nvSpPr>
          <p:cNvPr id="5" name="Text 2"/>
          <p:cNvSpPr/>
          <p:nvPr/>
        </p:nvSpPr>
        <p:spPr>
          <a:xfrm>
            <a:off x="6417350" y="1855946"/>
            <a:ext cx="3325773" cy="673179"/>
          </a:xfrm>
          <a:prstGeom prst="rect">
            <a:avLst/>
          </a:prstGeom>
          <a:noFill/>
          <a:ln/>
        </p:spPr>
        <p:txBody>
          <a:bodyPr wrap="squar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Develop Strategic and Operational Plans</a:t>
            </a:r>
            <a:endParaRPr lang="en-US" sz="2100" dirty="0"/>
          </a:p>
        </p:txBody>
      </p:sp>
      <p:sp>
        <p:nvSpPr>
          <p:cNvPr id="6" name="Text 3"/>
          <p:cNvSpPr/>
          <p:nvPr/>
        </p:nvSpPr>
        <p:spPr>
          <a:xfrm>
            <a:off x="6417350" y="2652236"/>
            <a:ext cx="3325773" cy="2298621"/>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Devise a strategic plan that outlines your charity's purpose, goals, and activities for at least the next year. Accompany this with detailed operational plans to ensure you have the necessary resources and capacity to deliver.</a:t>
            </a:r>
            <a:endParaRPr lang="en-US" sz="1600" dirty="0"/>
          </a:p>
        </p:txBody>
      </p:sp>
      <p:sp>
        <p:nvSpPr>
          <p:cNvPr id="7" name="Shape 4"/>
          <p:cNvSpPr/>
          <p:nvPr/>
        </p:nvSpPr>
        <p:spPr>
          <a:xfrm>
            <a:off x="10161032" y="1643182"/>
            <a:ext cx="3751302" cy="3520440"/>
          </a:xfrm>
          <a:prstGeom prst="roundRect">
            <a:avLst>
              <a:gd name="adj" fmla="val 2448"/>
            </a:avLst>
          </a:prstGeom>
          <a:solidFill>
            <a:srgbClr val="CCEEFF"/>
          </a:solidFill>
          <a:ln w="7620">
            <a:solidFill>
              <a:srgbClr val="B2D4E5"/>
            </a:solidFill>
            <a:prstDash val="solid"/>
          </a:ln>
        </p:spPr>
      </p:sp>
      <p:sp>
        <p:nvSpPr>
          <p:cNvPr id="8" name="Text 5"/>
          <p:cNvSpPr/>
          <p:nvPr/>
        </p:nvSpPr>
        <p:spPr>
          <a:xfrm>
            <a:off x="10373797" y="1855946"/>
            <a:ext cx="2693551" cy="336590"/>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Review and Adapt</a:t>
            </a:r>
            <a:endParaRPr lang="en-US" sz="2100" dirty="0"/>
          </a:p>
        </p:txBody>
      </p:sp>
      <p:sp>
        <p:nvSpPr>
          <p:cNvPr id="9" name="Text 6"/>
          <p:cNvSpPr/>
          <p:nvPr/>
        </p:nvSpPr>
        <p:spPr>
          <a:xfrm>
            <a:off x="10373797" y="2315647"/>
            <a:ext cx="3325773" cy="2298621"/>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Regularly review your progress to ensure you remain aligned with your charitable purpose and continue to provide public benefit. Be prepared to adapt your plans as needed in response to changing circumstances.</a:t>
            </a:r>
            <a:endParaRPr lang="en-US" sz="1600" dirty="0"/>
          </a:p>
        </p:txBody>
      </p:sp>
      <p:sp>
        <p:nvSpPr>
          <p:cNvPr id="10" name="Shape 7"/>
          <p:cNvSpPr/>
          <p:nvPr/>
        </p:nvSpPr>
        <p:spPr>
          <a:xfrm>
            <a:off x="6204585" y="5368766"/>
            <a:ext cx="7707630" cy="2198727"/>
          </a:xfrm>
          <a:prstGeom prst="roundRect">
            <a:avLst>
              <a:gd name="adj" fmla="val 3920"/>
            </a:avLst>
          </a:prstGeom>
          <a:solidFill>
            <a:srgbClr val="CCEEFF"/>
          </a:solidFill>
          <a:ln w="7620">
            <a:solidFill>
              <a:srgbClr val="B2D4E5"/>
            </a:solidFill>
            <a:prstDash val="solid"/>
          </a:ln>
        </p:spPr>
      </p:sp>
      <p:sp>
        <p:nvSpPr>
          <p:cNvPr id="11" name="Text 8"/>
          <p:cNvSpPr/>
          <p:nvPr/>
        </p:nvSpPr>
        <p:spPr>
          <a:xfrm>
            <a:off x="6417350" y="5581531"/>
            <a:ext cx="3563779" cy="336590"/>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Allocate Adequate Resources</a:t>
            </a:r>
            <a:endParaRPr lang="en-US" sz="2100" dirty="0"/>
          </a:p>
        </p:txBody>
      </p:sp>
      <p:sp>
        <p:nvSpPr>
          <p:cNvPr id="12" name="Text 9"/>
          <p:cNvSpPr/>
          <p:nvPr/>
        </p:nvSpPr>
        <p:spPr>
          <a:xfrm>
            <a:off x="6417350" y="6041231"/>
            <a:ext cx="7282101" cy="1313498"/>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Thoroughly assess the resources, both financial and non-financial, required to carry out your planned activities. If gaps exist, develop a clear strategy to secure the necessary resources to advance your charitable purpose.</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939284"/>
            <a:ext cx="11477625"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Principle 1: Advancing Charitable Purpose</a:t>
            </a:r>
            <a:endParaRPr lang="en-US" sz="4650" dirty="0"/>
          </a:p>
        </p:txBody>
      </p:sp>
      <p:pic>
        <p:nvPicPr>
          <p:cNvPr id="3" name="Image 0" descr="preencoded.png"/>
          <p:cNvPicPr>
            <a:picLocks noChangeAspect="1"/>
          </p:cNvPicPr>
          <p:nvPr/>
        </p:nvPicPr>
        <p:blipFill>
          <a:blip r:embed="rId3"/>
          <a:stretch>
            <a:fillRect/>
          </a:stretch>
        </p:blipFill>
        <p:spPr>
          <a:xfrm>
            <a:off x="793790" y="2137172"/>
            <a:ext cx="4120753" cy="2546747"/>
          </a:xfrm>
          <a:prstGeom prst="rect">
            <a:avLst/>
          </a:prstGeom>
        </p:spPr>
      </p:pic>
      <p:sp>
        <p:nvSpPr>
          <p:cNvPr id="4" name="Text 1"/>
          <p:cNvSpPr/>
          <p:nvPr/>
        </p:nvSpPr>
        <p:spPr>
          <a:xfrm>
            <a:off x="793790" y="4967407"/>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Monitoring Progress</a:t>
            </a:r>
            <a:endParaRPr lang="en-US" sz="2300" dirty="0"/>
          </a:p>
        </p:txBody>
      </p:sp>
      <p:sp>
        <p:nvSpPr>
          <p:cNvPr id="5" name="Text 2"/>
          <p:cNvSpPr/>
          <p:nvPr/>
        </p:nvSpPr>
        <p:spPr>
          <a:xfrm>
            <a:off x="793790" y="5475565"/>
            <a:ext cx="4120753"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Charities should implement robust systems to regularly track progress against their strategic plans and evaluate the effectiveness of their initiatives.</a:t>
            </a:r>
            <a:endParaRPr lang="en-US" sz="1750" dirty="0"/>
          </a:p>
        </p:txBody>
      </p:sp>
      <p:pic>
        <p:nvPicPr>
          <p:cNvPr id="6" name="Image 1" descr="preencoded.png"/>
          <p:cNvPicPr>
            <a:picLocks noChangeAspect="1"/>
          </p:cNvPicPr>
          <p:nvPr/>
        </p:nvPicPr>
        <p:blipFill>
          <a:blip r:embed="rId4"/>
          <a:stretch>
            <a:fillRect/>
          </a:stretch>
        </p:blipFill>
        <p:spPr>
          <a:xfrm>
            <a:off x="5254704" y="2137172"/>
            <a:ext cx="4120872" cy="2546866"/>
          </a:xfrm>
          <a:prstGeom prst="rect">
            <a:avLst/>
          </a:prstGeom>
        </p:spPr>
      </p:pic>
      <p:sp>
        <p:nvSpPr>
          <p:cNvPr id="7" name="Text 3"/>
          <p:cNvSpPr/>
          <p:nvPr/>
        </p:nvSpPr>
        <p:spPr>
          <a:xfrm>
            <a:off x="5254704" y="4967526"/>
            <a:ext cx="3782973"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Partnership Considerations</a:t>
            </a:r>
            <a:endParaRPr lang="en-US" sz="2300" dirty="0"/>
          </a:p>
        </p:txBody>
      </p:sp>
      <p:sp>
        <p:nvSpPr>
          <p:cNvPr id="8" name="Text 4"/>
          <p:cNvSpPr/>
          <p:nvPr/>
        </p:nvSpPr>
        <p:spPr>
          <a:xfrm>
            <a:off x="5254704" y="5475684"/>
            <a:ext cx="4120872"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Periodically evaluating collaborative opportunities, such as mergers or dissolutions, can unlock new ways to better serve a charity's mission and beneficiaries.</a:t>
            </a:r>
            <a:endParaRPr lang="en-US" sz="1750" dirty="0"/>
          </a:p>
        </p:txBody>
      </p:sp>
      <p:pic>
        <p:nvPicPr>
          <p:cNvPr id="9" name="Image 2" descr="preencoded.png"/>
          <p:cNvPicPr>
            <a:picLocks noChangeAspect="1"/>
          </p:cNvPicPr>
          <p:nvPr/>
        </p:nvPicPr>
        <p:blipFill>
          <a:blip r:embed="rId5"/>
          <a:stretch>
            <a:fillRect/>
          </a:stretch>
        </p:blipFill>
        <p:spPr>
          <a:xfrm>
            <a:off x="9715738" y="2137172"/>
            <a:ext cx="4120753" cy="2546747"/>
          </a:xfrm>
          <a:prstGeom prst="rect">
            <a:avLst/>
          </a:prstGeom>
        </p:spPr>
      </p:pic>
      <p:sp>
        <p:nvSpPr>
          <p:cNvPr id="10" name="Text 5"/>
          <p:cNvSpPr/>
          <p:nvPr/>
        </p:nvSpPr>
        <p:spPr>
          <a:xfrm>
            <a:off x="9715738" y="4967407"/>
            <a:ext cx="3522345"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Continuous Improvement</a:t>
            </a:r>
            <a:endParaRPr lang="en-US" sz="2300" dirty="0"/>
          </a:p>
        </p:txBody>
      </p:sp>
      <p:sp>
        <p:nvSpPr>
          <p:cNvPr id="11" name="Text 6"/>
          <p:cNvSpPr/>
          <p:nvPr/>
        </p:nvSpPr>
        <p:spPr>
          <a:xfrm>
            <a:off x="9715738" y="5475565"/>
            <a:ext cx="4120753"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Regularly reviewing and refining a charity's plans, activities, and performance is essential to ensure maximum impact and responsible stewardship of resources.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1049" y="784741"/>
            <a:ext cx="7601902" cy="1445657"/>
          </a:xfrm>
          <a:prstGeom prst="rect">
            <a:avLst/>
          </a:prstGeom>
          <a:noFill/>
          <a:ln/>
        </p:spPr>
        <p:txBody>
          <a:bodyPr wrap="square" lIns="0" tIns="0" rIns="0" bIns="0" rtlCol="0" anchor="t"/>
          <a:lstStyle/>
          <a:p>
            <a:pPr marL="0" indent="0">
              <a:lnSpc>
                <a:spcPts val="5650"/>
              </a:lnSpc>
              <a:buNone/>
            </a:pPr>
            <a:r>
              <a:rPr lang="en-US" sz="4550" b="1" dirty="0">
                <a:solidFill>
                  <a:srgbClr val="000000"/>
                </a:solidFill>
                <a:latin typeface="Petrona Bold" pitchFamily="34" charset="0"/>
                <a:ea typeface="Petrona Bold" pitchFamily="34" charset="-122"/>
                <a:cs typeface="Petrona Bold" pitchFamily="34" charset="-120"/>
              </a:rPr>
              <a:t>Principle 2: Behaving With Integrity</a:t>
            </a:r>
            <a:endParaRPr lang="en-US" sz="4550" dirty="0"/>
          </a:p>
        </p:txBody>
      </p:sp>
      <p:sp>
        <p:nvSpPr>
          <p:cNvPr id="4" name="Shape 1"/>
          <p:cNvSpPr/>
          <p:nvPr/>
        </p:nvSpPr>
        <p:spPr>
          <a:xfrm>
            <a:off x="771049" y="2808565"/>
            <a:ext cx="495657" cy="495657"/>
          </a:xfrm>
          <a:prstGeom prst="roundRect">
            <a:avLst>
              <a:gd name="adj" fmla="val 18667"/>
            </a:avLst>
          </a:prstGeom>
          <a:solidFill>
            <a:srgbClr val="CCEEFF"/>
          </a:solidFill>
          <a:ln w="7620">
            <a:solidFill>
              <a:srgbClr val="B2D4E5"/>
            </a:solidFill>
            <a:prstDash val="solid"/>
          </a:ln>
        </p:spPr>
      </p:sp>
      <p:sp>
        <p:nvSpPr>
          <p:cNvPr id="5" name="Text 2"/>
          <p:cNvSpPr/>
          <p:nvPr/>
        </p:nvSpPr>
        <p:spPr>
          <a:xfrm>
            <a:off x="944642" y="2882860"/>
            <a:ext cx="148471" cy="346948"/>
          </a:xfrm>
          <a:prstGeom prst="rect">
            <a:avLst/>
          </a:prstGeom>
          <a:noFill/>
          <a:ln/>
        </p:spPr>
        <p:txBody>
          <a:bodyPr wrap="none" lIns="0" tIns="0" rIns="0" bIns="0" rtlCol="0" anchor="t"/>
          <a:lstStyle/>
          <a:p>
            <a:pPr marL="0" indent="0" algn="ctr">
              <a:lnSpc>
                <a:spcPts val="2700"/>
              </a:lnSpc>
              <a:buNone/>
            </a:pPr>
            <a:r>
              <a:rPr lang="en-US" sz="2700" b="1" dirty="0">
                <a:solidFill>
                  <a:srgbClr val="272525"/>
                </a:solidFill>
                <a:latin typeface="Petrona Bold" pitchFamily="34" charset="0"/>
                <a:ea typeface="Petrona Bold" pitchFamily="34" charset="-122"/>
                <a:cs typeface="Petrona Bold" pitchFamily="34" charset="-120"/>
              </a:rPr>
              <a:t>1</a:t>
            </a:r>
            <a:endParaRPr lang="en-US" sz="2700" dirty="0"/>
          </a:p>
        </p:txBody>
      </p:sp>
      <p:sp>
        <p:nvSpPr>
          <p:cNvPr id="6" name="Text 3"/>
          <p:cNvSpPr/>
          <p:nvPr/>
        </p:nvSpPr>
        <p:spPr>
          <a:xfrm>
            <a:off x="1486972" y="2808565"/>
            <a:ext cx="2974896" cy="722948"/>
          </a:xfrm>
          <a:prstGeom prst="rect">
            <a:avLst/>
          </a:prstGeom>
          <a:noFill/>
          <a:ln/>
        </p:spPr>
        <p:txBody>
          <a:bodyPr wrap="square" lIns="0" tIns="0" rIns="0" bIns="0" rtlCol="0" anchor="t"/>
          <a:lstStyle/>
          <a:p>
            <a:pPr marL="0" indent="0">
              <a:lnSpc>
                <a:spcPts val="2800"/>
              </a:lnSpc>
              <a:buNone/>
            </a:pPr>
            <a:r>
              <a:rPr lang="en-US" sz="2250" b="1" dirty="0">
                <a:solidFill>
                  <a:srgbClr val="272525"/>
                </a:solidFill>
                <a:latin typeface="Petrona Bold" pitchFamily="34" charset="0"/>
                <a:ea typeface="Petrona Bold" pitchFamily="34" charset="-122"/>
                <a:cs typeface="Petrona Bold" pitchFamily="34" charset="-120"/>
              </a:rPr>
              <a:t>Define Organizational Values</a:t>
            </a:r>
            <a:endParaRPr lang="en-US" sz="2250" dirty="0"/>
          </a:p>
        </p:txBody>
      </p:sp>
      <p:sp>
        <p:nvSpPr>
          <p:cNvPr id="7" name="Text 4"/>
          <p:cNvSpPr/>
          <p:nvPr/>
        </p:nvSpPr>
        <p:spPr>
          <a:xfrm>
            <a:off x="1486972" y="3663672"/>
            <a:ext cx="2974896" cy="2114550"/>
          </a:xfrm>
          <a:prstGeom prst="rect">
            <a:avLst/>
          </a:prstGeom>
          <a:noFill/>
          <a:ln/>
        </p:spPr>
        <p:txBody>
          <a:bodyPr wrap="square" lIns="0" tIns="0" rIns="0" bIns="0" rtlCol="0" anchor="t"/>
          <a:lstStyle/>
          <a:p>
            <a:pPr marL="0" indent="0">
              <a:lnSpc>
                <a:spcPts val="2750"/>
              </a:lnSpc>
              <a:buNone/>
            </a:pPr>
            <a:r>
              <a:rPr lang="en-US" sz="1700" dirty="0">
                <a:solidFill>
                  <a:srgbClr val="272525"/>
                </a:solidFill>
                <a:latin typeface="Inter" pitchFamily="34" charset="0"/>
                <a:ea typeface="Inter" pitchFamily="34" charset="-122"/>
                <a:cs typeface="Inter" pitchFamily="34" charset="-120"/>
              </a:rPr>
              <a:t>Agree on the core values that guide your charity's work and publicly communicate them so everyone understands the expected behaviours.</a:t>
            </a:r>
            <a:endParaRPr lang="en-US" sz="1700" dirty="0"/>
          </a:p>
        </p:txBody>
      </p:sp>
      <p:sp>
        <p:nvSpPr>
          <p:cNvPr id="8" name="Shape 5"/>
          <p:cNvSpPr/>
          <p:nvPr/>
        </p:nvSpPr>
        <p:spPr>
          <a:xfrm>
            <a:off x="4682133" y="2808565"/>
            <a:ext cx="495657" cy="495657"/>
          </a:xfrm>
          <a:prstGeom prst="roundRect">
            <a:avLst>
              <a:gd name="adj" fmla="val 18667"/>
            </a:avLst>
          </a:prstGeom>
          <a:solidFill>
            <a:srgbClr val="CCEEFF"/>
          </a:solidFill>
          <a:ln w="7620">
            <a:solidFill>
              <a:srgbClr val="B2D4E5"/>
            </a:solidFill>
            <a:prstDash val="solid"/>
          </a:ln>
        </p:spPr>
      </p:sp>
      <p:sp>
        <p:nvSpPr>
          <p:cNvPr id="9" name="Text 6"/>
          <p:cNvSpPr/>
          <p:nvPr/>
        </p:nvSpPr>
        <p:spPr>
          <a:xfrm>
            <a:off x="4831556" y="2882860"/>
            <a:ext cx="196691" cy="346948"/>
          </a:xfrm>
          <a:prstGeom prst="rect">
            <a:avLst/>
          </a:prstGeom>
          <a:noFill/>
          <a:ln/>
        </p:spPr>
        <p:txBody>
          <a:bodyPr wrap="none" lIns="0" tIns="0" rIns="0" bIns="0" rtlCol="0" anchor="t"/>
          <a:lstStyle/>
          <a:p>
            <a:pPr marL="0" indent="0" algn="ctr">
              <a:lnSpc>
                <a:spcPts val="2700"/>
              </a:lnSpc>
              <a:buNone/>
            </a:pPr>
            <a:r>
              <a:rPr lang="en-US" sz="2700" b="1" dirty="0">
                <a:solidFill>
                  <a:srgbClr val="272525"/>
                </a:solidFill>
                <a:latin typeface="Petrona Bold" pitchFamily="34" charset="0"/>
                <a:ea typeface="Petrona Bold" pitchFamily="34" charset="-122"/>
                <a:cs typeface="Petrona Bold" pitchFamily="34" charset="-120"/>
              </a:rPr>
              <a:t>2</a:t>
            </a:r>
            <a:endParaRPr lang="en-US" sz="2700" dirty="0"/>
          </a:p>
        </p:txBody>
      </p:sp>
      <p:sp>
        <p:nvSpPr>
          <p:cNvPr id="10" name="Text 7"/>
          <p:cNvSpPr/>
          <p:nvPr/>
        </p:nvSpPr>
        <p:spPr>
          <a:xfrm>
            <a:off x="5398056" y="2808565"/>
            <a:ext cx="2974896" cy="722948"/>
          </a:xfrm>
          <a:prstGeom prst="rect">
            <a:avLst/>
          </a:prstGeom>
          <a:noFill/>
          <a:ln/>
        </p:spPr>
        <p:txBody>
          <a:bodyPr wrap="square" lIns="0" tIns="0" rIns="0" bIns="0" rtlCol="0" anchor="t"/>
          <a:lstStyle/>
          <a:p>
            <a:pPr marL="0" indent="0">
              <a:lnSpc>
                <a:spcPts val="2800"/>
              </a:lnSpc>
              <a:buNone/>
            </a:pPr>
            <a:r>
              <a:rPr lang="en-US" sz="2250" b="1" dirty="0">
                <a:solidFill>
                  <a:srgbClr val="272525"/>
                </a:solidFill>
                <a:latin typeface="Petrona Bold" pitchFamily="34" charset="0"/>
                <a:ea typeface="Petrona Bold" pitchFamily="34" charset="-122"/>
                <a:cs typeface="Petrona Bold" pitchFamily="34" charset="-120"/>
              </a:rPr>
              <a:t>Adhere to Regulator Guidelines</a:t>
            </a:r>
            <a:endParaRPr lang="en-US" sz="2250" dirty="0"/>
          </a:p>
        </p:txBody>
      </p:sp>
      <p:sp>
        <p:nvSpPr>
          <p:cNvPr id="11" name="Text 8"/>
          <p:cNvSpPr/>
          <p:nvPr/>
        </p:nvSpPr>
        <p:spPr>
          <a:xfrm>
            <a:off x="5398056" y="3663672"/>
            <a:ext cx="2974896" cy="1762125"/>
          </a:xfrm>
          <a:prstGeom prst="rect">
            <a:avLst/>
          </a:prstGeom>
          <a:noFill/>
          <a:ln/>
        </p:spPr>
        <p:txBody>
          <a:bodyPr wrap="square" lIns="0" tIns="0" rIns="0" bIns="0" rtlCol="0" anchor="t"/>
          <a:lstStyle/>
          <a:p>
            <a:pPr marL="0" indent="0">
              <a:lnSpc>
                <a:spcPts val="2750"/>
              </a:lnSpc>
              <a:buNone/>
            </a:pPr>
            <a:r>
              <a:rPr lang="en-US" sz="1700" dirty="0">
                <a:solidFill>
                  <a:srgbClr val="272525"/>
                </a:solidFill>
                <a:latin typeface="Inter" pitchFamily="34" charset="0"/>
                <a:ea typeface="Inter" pitchFamily="34" charset="-122"/>
                <a:cs typeface="Inter" pitchFamily="34" charset="-120"/>
              </a:rPr>
              <a:t>Ensure your charity's practices fully comply with the Charities Regulator's guidelines on ethical behaviour and integrity.</a:t>
            </a:r>
            <a:endParaRPr lang="en-US" sz="1700" dirty="0"/>
          </a:p>
        </p:txBody>
      </p:sp>
      <p:sp>
        <p:nvSpPr>
          <p:cNvPr id="12" name="Shape 9"/>
          <p:cNvSpPr/>
          <p:nvPr/>
        </p:nvSpPr>
        <p:spPr>
          <a:xfrm>
            <a:off x="771049" y="6246257"/>
            <a:ext cx="495657" cy="495657"/>
          </a:xfrm>
          <a:prstGeom prst="roundRect">
            <a:avLst>
              <a:gd name="adj" fmla="val 18667"/>
            </a:avLst>
          </a:prstGeom>
          <a:solidFill>
            <a:srgbClr val="CCEEFF"/>
          </a:solidFill>
          <a:ln w="7620">
            <a:solidFill>
              <a:srgbClr val="B2D4E5"/>
            </a:solidFill>
            <a:prstDash val="solid"/>
          </a:ln>
        </p:spPr>
      </p:sp>
      <p:sp>
        <p:nvSpPr>
          <p:cNvPr id="13" name="Text 10"/>
          <p:cNvSpPr/>
          <p:nvPr/>
        </p:nvSpPr>
        <p:spPr>
          <a:xfrm>
            <a:off x="920710" y="6320552"/>
            <a:ext cx="196334" cy="346948"/>
          </a:xfrm>
          <a:prstGeom prst="rect">
            <a:avLst/>
          </a:prstGeom>
          <a:noFill/>
          <a:ln/>
        </p:spPr>
        <p:txBody>
          <a:bodyPr wrap="none" lIns="0" tIns="0" rIns="0" bIns="0" rtlCol="0" anchor="t"/>
          <a:lstStyle/>
          <a:p>
            <a:pPr marL="0" indent="0" algn="ctr">
              <a:lnSpc>
                <a:spcPts val="2700"/>
              </a:lnSpc>
              <a:buNone/>
            </a:pPr>
            <a:r>
              <a:rPr lang="en-US" sz="2700" b="1" dirty="0">
                <a:solidFill>
                  <a:srgbClr val="272525"/>
                </a:solidFill>
                <a:latin typeface="Petrona Bold" pitchFamily="34" charset="0"/>
                <a:ea typeface="Petrona Bold" pitchFamily="34" charset="-122"/>
                <a:cs typeface="Petrona Bold" pitchFamily="34" charset="-120"/>
              </a:rPr>
              <a:t>3</a:t>
            </a:r>
            <a:endParaRPr lang="en-US" sz="2700" dirty="0"/>
          </a:p>
        </p:txBody>
      </p:sp>
      <p:sp>
        <p:nvSpPr>
          <p:cNvPr id="14" name="Text 11"/>
          <p:cNvSpPr/>
          <p:nvPr/>
        </p:nvSpPr>
        <p:spPr>
          <a:xfrm>
            <a:off x="1486972" y="6246257"/>
            <a:ext cx="3696295" cy="361474"/>
          </a:xfrm>
          <a:prstGeom prst="rect">
            <a:avLst/>
          </a:prstGeom>
          <a:noFill/>
          <a:ln/>
        </p:spPr>
        <p:txBody>
          <a:bodyPr wrap="none" lIns="0" tIns="0" rIns="0" bIns="0" rtlCol="0" anchor="t"/>
          <a:lstStyle/>
          <a:p>
            <a:pPr marL="0" indent="0">
              <a:lnSpc>
                <a:spcPts val="2800"/>
              </a:lnSpc>
              <a:buNone/>
            </a:pPr>
            <a:r>
              <a:rPr lang="en-US" sz="2250" b="1" dirty="0">
                <a:solidFill>
                  <a:srgbClr val="272525"/>
                </a:solidFill>
                <a:latin typeface="Petrona Bold" pitchFamily="34" charset="0"/>
                <a:ea typeface="Petrona Bold" pitchFamily="34" charset="-122"/>
                <a:cs typeface="Petrona Bold" pitchFamily="34" charset="-120"/>
              </a:rPr>
              <a:t>Establish a Code of Conduct</a:t>
            </a:r>
            <a:endParaRPr lang="en-US" sz="2250" dirty="0"/>
          </a:p>
        </p:txBody>
      </p:sp>
      <p:sp>
        <p:nvSpPr>
          <p:cNvPr id="15" name="Text 12"/>
          <p:cNvSpPr/>
          <p:nvPr/>
        </p:nvSpPr>
        <p:spPr>
          <a:xfrm>
            <a:off x="1486972" y="6739890"/>
            <a:ext cx="6885980" cy="704850"/>
          </a:xfrm>
          <a:prstGeom prst="rect">
            <a:avLst/>
          </a:prstGeom>
          <a:noFill/>
          <a:ln/>
        </p:spPr>
        <p:txBody>
          <a:bodyPr wrap="square" lIns="0" tIns="0" rIns="0" bIns="0" rtlCol="0" anchor="t"/>
          <a:lstStyle/>
          <a:p>
            <a:pPr marL="0" indent="0">
              <a:lnSpc>
                <a:spcPts val="2750"/>
              </a:lnSpc>
              <a:buNone/>
            </a:pPr>
            <a:r>
              <a:rPr lang="en-US" sz="1700" dirty="0">
                <a:solidFill>
                  <a:srgbClr val="272525"/>
                </a:solidFill>
                <a:latin typeface="Inter" pitchFamily="34" charset="0"/>
                <a:ea typeface="Inter" pitchFamily="34" charset="-122"/>
                <a:cs typeface="Inter" pitchFamily="34" charset="-120"/>
              </a:rPr>
              <a:t>Implement a board code of conduct that all trustees sign, covering confidentiality, gifts/hospitality, and expenses.</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13428"/>
            <a:ext cx="7402711"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Principle 3: Leading People</a:t>
            </a:r>
            <a:endParaRPr lang="en-US" sz="4650" dirty="0"/>
          </a:p>
        </p:txBody>
      </p:sp>
      <p:pic>
        <p:nvPicPr>
          <p:cNvPr id="4" name="Image 1" descr="preencoded.png"/>
          <p:cNvPicPr>
            <a:picLocks noChangeAspect="1"/>
          </p:cNvPicPr>
          <p:nvPr/>
        </p:nvPicPr>
        <p:blipFill>
          <a:blip r:embed="rId4"/>
          <a:stretch>
            <a:fillRect/>
          </a:stretch>
        </p:blipFill>
        <p:spPr>
          <a:xfrm>
            <a:off x="793790" y="4697849"/>
            <a:ext cx="566976" cy="566976"/>
          </a:xfrm>
          <a:prstGeom prst="rect">
            <a:avLst/>
          </a:prstGeom>
        </p:spPr>
      </p:pic>
      <p:sp>
        <p:nvSpPr>
          <p:cNvPr id="5" name="Text 1"/>
          <p:cNvSpPr/>
          <p:nvPr/>
        </p:nvSpPr>
        <p:spPr>
          <a:xfrm>
            <a:off x="793790" y="5491639"/>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Clear Roles</a:t>
            </a:r>
            <a:endParaRPr lang="en-US" sz="2300" dirty="0"/>
          </a:p>
        </p:txBody>
      </p:sp>
      <p:sp>
        <p:nvSpPr>
          <p:cNvPr id="6" name="Text 2"/>
          <p:cNvSpPr/>
          <p:nvPr/>
        </p:nvSpPr>
        <p:spPr>
          <a:xfrm>
            <a:off x="793790" y="5999798"/>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Be transparent about the responsibilities of all staff, whether paid or voluntary, to ensure effective operations.</a:t>
            </a:r>
            <a:endParaRPr lang="en-US" sz="1750" dirty="0"/>
          </a:p>
        </p:txBody>
      </p:sp>
      <p:pic>
        <p:nvPicPr>
          <p:cNvPr id="7" name="Image 2" descr="preencoded.png"/>
          <p:cNvPicPr>
            <a:picLocks noChangeAspect="1"/>
          </p:cNvPicPr>
          <p:nvPr/>
        </p:nvPicPr>
        <p:blipFill>
          <a:blip r:embed="rId5"/>
          <a:stretch>
            <a:fillRect/>
          </a:stretch>
        </p:blipFill>
        <p:spPr>
          <a:xfrm>
            <a:off x="5254704" y="4697849"/>
            <a:ext cx="566976" cy="566976"/>
          </a:xfrm>
          <a:prstGeom prst="rect">
            <a:avLst/>
          </a:prstGeom>
        </p:spPr>
      </p:pic>
      <p:sp>
        <p:nvSpPr>
          <p:cNvPr id="8" name="Text 3"/>
          <p:cNvSpPr/>
          <p:nvPr/>
        </p:nvSpPr>
        <p:spPr>
          <a:xfrm>
            <a:off x="5254704" y="5491639"/>
            <a:ext cx="3108722"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Volunteer Involvement</a:t>
            </a:r>
            <a:endParaRPr lang="en-US" sz="2300" dirty="0"/>
          </a:p>
        </p:txBody>
      </p:sp>
      <p:sp>
        <p:nvSpPr>
          <p:cNvPr id="9" name="Text 4"/>
          <p:cNvSpPr/>
          <p:nvPr/>
        </p:nvSpPr>
        <p:spPr>
          <a:xfrm>
            <a:off x="5254704" y="5999798"/>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Establish processes for meaningful volunteer engagement and address any issues that may arise.</a:t>
            </a:r>
            <a:endParaRPr lang="en-US" sz="1750" dirty="0"/>
          </a:p>
        </p:txBody>
      </p:sp>
      <p:pic>
        <p:nvPicPr>
          <p:cNvPr id="10" name="Image 3" descr="preencoded.png"/>
          <p:cNvPicPr>
            <a:picLocks noChangeAspect="1"/>
          </p:cNvPicPr>
          <p:nvPr/>
        </p:nvPicPr>
        <p:blipFill>
          <a:blip r:embed="rId6"/>
          <a:stretch>
            <a:fillRect/>
          </a:stretch>
        </p:blipFill>
        <p:spPr>
          <a:xfrm>
            <a:off x="9715738" y="4697849"/>
            <a:ext cx="566976" cy="566976"/>
          </a:xfrm>
          <a:prstGeom prst="rect">
            <a:avLst/>
          </a:prstGeom>
        </p:spPr>
      </p:pic>
      <p:sp>
        <p:nvSpPr>
          <p:cNvPr id="11" name="Text 5"/>
          <p:cNvSpPr/>
          <p:nvPr/>
        </p:nvSpPr>
        <p:spPr>
          <a:xfrm>
            <a:off x="9715738" y="5491639"/>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HR Compliance</a:t>
            </a:r>
            <a:endParaRPr lang="en-US" sz="2300" dirty="0"/>
          </a:p>
        </p:txBody>
      </p:sp>
      <p:sp>
        <p:nvSpPr>
          <p:cNvPr id="12" name="Text 6"/>
          <p:cNvSpPr/>
          <p:nvPr/>
        </p:nvSpPr>
        <p:spPr>
          <a:xfrm>
            <a:off x="9715738" y="5999798"/>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Ensure employment practices adhere to relevant legislation, covering recruitment, training, support, and dismissal.</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9144000" y="0"/>
            <a:ext cx="5486400" cy="8229600"/>
          </a:xfrm>
          <a:prstGeom prst="rect">
            <a:avLst/>
          </a:prstGeom>
          <a:solidFill>
            <a:srgbClr val="007EBD"/>
          </a:solidFill>
          <a:ln/>
        </p:spPr>
      </p:sp>
      <p:sp>
        <p:nvSpPr>
          <p:cNvPr id="3" name="Text 1"/>
          <p:cNvSpPr/>
          <p:nvPr/>
        </p:nvSpPr>
        <p:spPr>
          <a:xfrm>
            <a:off x="767596" y="776764"/>
            <a:ext cx="7158514" cy="719495"/>
          </a:xfrm>
          <a:prstGeom prst="rect">
            <a:avLst/>
          </a:prstGeom>
          <a:noFill/>
          <a:ln/>
        </p:spPr>
        <p:txBody>
          <a:bodyPr wrap="none" lIns="0" tIns="0" rIns="0" bIns="0" rtlCol="0" anchor="t"/>
          <a:lstStyle/>
          <a:p>
            <a:pPr marL="0" indent="0">
              <a:lnSpc>
                <a:spcPts val="5650"/>
              </a:lnSpc>
              <a:buNone/>
            </a:pPr>
            <a:r>
              <a:rPr lang="en-US" sz="4500" b="1" dirty="0">
                <a:solidFill>
                  <a:srgbClr val="000000"/>
                </a:solidFill>
                <a:latin typeface="Petrona Bold" pitchFamily="34" charset="0"/>
                <a:ea typeface="Petrona Bold" pitchFamily="34" charset="-122"/>
                <a:cs typeface="Petrona Bold" pitchFamily="34" charset="-120"/>
              </a:rPr>
              <a:t>Principle 3: Leading People</a:t>
            </a:r>
            <a:endParaRPr lang="en-US" sz="4500" dirty="0"/>
          </a:p>
        </p:txBody>
      </p:sp>
      <p:sp>
        <p:nvSpPr>
          <p:cNvPr id="4" name="Shape 2"/>
          <p:cNvSpPr/>
          <p:nvPr/>
        </p:nvSpPr>
        <p:spPr>
          <a:xfrm>
            <a:off x="767596" y="1825228"/>
            <a:ext cx="3694748" cy="3410307"/>
          </a:xfrm>
          <a:prstGeom prst="roundRect">
            <a:avLst>
              <a:gd name="adj" fmla="val 2701"/>
            </a:avLst>
          </a:prstGeom>
          <a:solidFill>
            <a:srgbClr val="CCEEFF"/>
          </a:solidFill>
          <a:ln w="7620">
            <a:solidFill>
              <a:srgbClr val="B2D4E5"/>
            </a:solidFill>
            <a:prstDash val="solid"/>
          </a:ln>
        </p:spPr>
      </p:sp>
      <p:sp>
        <p:nvSpPr>
          <p:cNvPr id="5" name="Text 3"/>
          <p:cNvSpPr/>
          <p:nvPr/>
        </p:nvSpPr>
        <p:spPr>
          <a:xfrm>
            <a:off x="994529" y="2052161"/>
            <a:ext cx="3240881" cy="719614"/>
          </a:xfrm>
          <a:prstGeom prst="rect">
            <a:avLst/>
          </a:prstGeom>
          <a:noFill/>
          <a:ln/>
        </p:spPr>
        <p:txBody>
          <a:bodyPr wrap="square" lIns="0" tIns="0" rIns="0" bIns="0" rtlCol="0" anchor="t"/>
          <a:lstStyle/>
          <a:p>
            <a:pPr marL="0" indent="0">
              <a:lnSpc>
                <a:spcPts val="2800"/>
              </a:lnSpc>
              <a:buNone/>
            </a:pPr>
            <a:r>
              <a:rPr lang="en-US" sz="2250" b="1" dirty="0">
                <a:solidFill>
                  <a:srgbClr val="272525"/>
                </a:solidFill>
                <a:latin typeface="Petrona Bold" pitchFamily="34" charset="0"/>
                <a:ea typeface="Petrona Bold" pitchFamily="34" charset="-122"/>
                <a:cs typeface="Petrona Bold" pitchFamily="34" charset="-120"/>
              </a:rPr>
              <a:t>Document Roles and Duties</a:t>
            </a:r>
            <a:endParaRPr lang="en-US" sz="2250" dirty="0"/>
          </a:p>
        </p:txBody>
      </p:sp>
      <p:sp>
        <p:nvSpPr>
          <p:cNvPr id="6" name="Text 4"/>
          <p:cNvSpPr/>
          <p:nvPr/>
        </p:nvSpPr>
        <p:spPr>
          <a:xfrm>
            <a:off x="994529" y="2903339"/>
            <a:ext cx="3240881" cy="2105263"/>
          </a:xfrm>
          <a:prstGeom prst="rect">
            <a:avLst/>
          </a:prstGeom>
          <a:noFill/>
          <a:ln/>
        </p:spPr>
        <p:txBody>
          <a:bodyPr wrap="square" lIns="0" tIns="0" rIns="0" bIns="0" rtlCol="0" anchor="t"/>
          <a:lstStyle/>
          <a:p>
            <a:pPr marL="0" indent="0">
              <a:lnSpc>
                <a:spcPts val="2750"/>
              </a:lnSpc>
              <a:buNone/>
            </a:pPr>
            <a:r>
              <a:rPr lang="en-US" sz="1700" dirty="0">
                <a:solidFill>
                  <a:srgbClr val="272525"/>
                </a:solidFill>
                <a:latin typeface="Inter" pitchFamily="34" charset="0"/>
                <a:ea typeface="Inter" pitchFamily="34" charset="-122"/>
                <a:cs typeface="Inter" pitchFamily="34" charset="-120"/>
              </a:rPr>
              <a:t>Clearly define the legal duties and decision-making responsibilities of individual charity trustees, the board as a whole, any sub-committees, and staff and volunteers.</a:t>
            </a:r>
            <a:endParaRPr lang="en-US" sz="1700" dirty="0"/>
          </a:p>
        </p:txBody>
      </p:sp>
      <p:sp>
        <p:nvSpPr>
          <p:cNvPr id="7" name="Shape 5"/>
          <p:cNvSpPr/>
          <p:nvPr/>
        </p:nvSpPr>
        <p:spPr>
          <a:xfrm>
            <a:off x="4681657" y="1825228"/>
            <a:ext cx="3694748" cy="3410307"/>
          </a:xfrm>
          <a:prstGeom prst="roundRect">
            <a:avLst>
              <a:gd name="adj" fmla="val 2701"/>
            </a:avLst>
          </a:prstGeom>
          <a:solidFill>
            <a:srgbClr val="CCEEFF"/>
          </a:solidFill>
          <a:ln w="7620">
            <a:solidFill>
              <a:srgbClr val="B2D4E5"/>
            </a:solidFill>
            <a:prstDash val="solid"/>
          </a:ln>
        </p:spPr>
      </p:sp>
      <p:sp>
        <p:nvSpPr>
          <p:cNvPr id="8" name="Text 6"/>
          <p:cNvSpPr/>
          <p:nvPr/>
        </p:nvSpPr>
        <p:spPr>
          <a:xfrm>
            <a:off x="4908590" y="2052161"/>
            <a:ext cx="3240881" cy="719614"/>
          </a:xfrm>
          <a:prstGeom prst="rect">
            <a:avLst/>
          </a:prstGeom>
          <a:noFill/>
          <a:ln/>
        </p:spPr>
        <p:txBody>
          <a:bodyPr wrap="square" lIns="0" tIns="0" rIns="0" bIns="0" rtlCol="0" anchor="t"/>
          <a:lstStyle/>
          <a:p>
            <a:pPr marL="0" indent="0">
              <a:lnSpc>
                <a:spcPts val="2800"/>
              </a:lnSpc>
              <a:buNone/>
            </a:pPr>
            <a:r>
              <a:rPr lang="en-US" sz="2250" b="1" dirty="0">
                <a:solidFill>
                  <a:srgbClr val="272525"/>
                </a:solidFill>
                <a:latin typeface="Petrona Bold" pitchFamily="34" charset="0"/>
                <a:ea typeface="Petrona Bold" pitchFamily="34" charset="-122"/>
                <a:cs typeface="Petrona Bold" pitchFamily="34" charset="-120"/>
              </a:rPr>
              <a:t>Establish Operational Policies</a:t>
            </a:r>
            <a:endParaRPr lang="en-US" sz="2250" dirty="0"/>
          </a:p>
        </p:txBody>
      </p:sp>
      <p:sp>
        <p:nvSpPr>
          <p:cNvPr id="9" name="Text 7"/>
          <p:cNvSpPr/>
          <p:nvPr/>
        </p:nvSpPr>
        <p:spPr>
          <a:xfrm>
            <a:off x="4908590" y="2903339"/>
            <a:ext cx="3240881" cy="1754386"/>
          </a:xfrm>
          <a:prstGeom prst="rect">
            <a:avLst/>
          </a:prstGeom>
          <a:noFill/>
          <a:ln/>
        </p:spPr>
        <p:txBody>
          <a:bodyPr wrap="square" lIns="0" tIns="0" rIns="0" bIns="0" rtlCol="0" anchor="t"/>
          <a:lstStyle/>
          <a:p>
            <a:pPr marL="0" indent="0">
              <a:lnSpc>
                <a:spcPts val="2750"/>
              </a:lnSpc>
              <a:buNone/>
            </a:pPr>
            <a:r>
              <a:rPr lang="en-US" sz="1700" dirty="0">
                <a:solidFill>
                  <a:srgbClr val="272525"/>
                </a:solidFill>
                <a:latin typeface="Inter" pitchFamily="34" charset="0"/>
                <a:ea typeface="Inter" pitchFamily="34" charset="-122"/>
                <a:cs typeface="Inter" pitchFamily="34" charset="-120"/>
              </a:rPr>
              <a:t>Agree on operational policies to guide the actions of everyone involved in the charity and ensure consistency in how the organisation is run.</a:t>
            </a:r>
            <a:endParaRPr lang="en-US" sz="1700" dirty="0"/>
          </a:p>
        </p:txBody>
      </p:sp>
      <p:sp>
        <p:nvSpPr>
          <p:cNvPr id="10" name="Shape 8"/>
          <p:cNvSpPr/>
          <p:nvPr/>
        </p:nvSpPr>
        <p:spPr>
          <a:xfrm>
            <a:off x="767596" y="5454848"/>
            <a:ext cx="7608808" cy="1997869"/>
          </a:xfrm>
          <a:prstGeom prst="roundRect">
            <a:avLst>
              <a:gd name="adj" fmla="val 4611"/>
            </a:avLst>
          </a:prstGeom>
          <a:solidFill>
            <a:srgbClr val="CCEEFF"/>
          </a:solidFill>
          <a:ln w="7620">
            <a:solidFill>
              <a:srgbClr val="B2D4E5"/>
            </a:solidFill>
            <a:prstDash val="solid"/>
          </a:ln>
        </p:spPr>
      </p:sp>
      <p:sp>
        <p:nvSpPr>
          <p:cNvPr id="11" name="Text 9"/>
          <p:cNvSpPr/>
          <p:nvPr/>
        </p:nvSpPr>
        <p:spPr>
          <a:xfrm>
            <a:off x="994529" y="5681782"/>
            <a:ext cx="3333988" cy="359807"/>
          </a:xfrm>
          <a:prstGeom prst="rect">
            <a:avLst/>
          </a:prstGeom>
          <a:noFill/>
          <a:ln/>
        </p:spPr>
        <p:txBody>
          <a:bodyPr wrap="none" lIns="0" tIns="0" rIns="0" bIns="0" rtlCol="0" anchor="t"/>
          <a:lstStyle/>
          <a:p>
            <a:pPr marL="0" indent="0">
              <a:lnSpc>
                <a:spcPts val="2800"/>
              </a:lnSpc>
              <a:buNone/>
            </a:pPr>
            <a:r>
              <a:rPr lang="en-US" sz="2250" b="1" dirty="0">
                <a:solidFill>
                  <a:srgbClr val="272525"/>
                </a:solidFill>
                <a:latin typeface="Petrona Bold" pitchFamily="34" charset="0"/>
                <a:ea typeface="Petrona Bold" pitchFamily="34" charset="-122"/>
                <a:cs typeface="Petrona Bold" pitchFamily="34" charset="-120"/>
              </a:rPr>
              <a:t>Delegate Responsibilities</a:t>
            </a:r>
            <a:endParaRPr lang="en-US" sz="2250" dirty="0"/>
          </a:p>
        </p:txBody>
      </p:sp>
      <p:sp>
        <p:nvSpPr>
          <p:cNvPr id="12" name="Text 10"/>
          <p:cNvSpPr/>
          <p:nvPr/>
        </p:nvSpPr>
        <p:spPr>
          <a:xfrm>
            <a:off x="994529" y="6173153"/>
            <a:ext cx="7154942" cy="1052632"/>
          </a:xfrm>
          <a:prstGeom prst="rect">
            <a:avLst/>
          </a:prstGeom>
          <a:noFill/>
          <a:ln/>
        </p:spPr>
        <p:txBody>
          <a:bodyPr wrap="square" lIns="0" tIns="0" rIns="0" bIns="0" rtlCol="0" anchor="t"/>
          <a:lstStyle/>
          <a:p>
            <a:pPr marL="0" indent="0">
              <a:lnSpc>
                <a:spcPts val="2750"/>
              </a:lnSpc>
              <a:buNone/>
            </a:pPr>
            <a:r>
              <a:rPr lang="en-US" sz="1700" dirty="0">
                <a:solidFill>
                  <a:srgbClr val="272525"/>
                </a:solidFill>
                <a:latin typeface="Inter" pitchFamily="34" charset="0"/>
                <a:ea typeface="Inter" pitchFamily="34" charset="-122"/>
                <a:cs typeface="Inter" pitchFamily="34" charset="-120"/>
              </a:rPr>
              <a:t>Delegate specific roles and tasks to the appropriate individuals or groups within the charity to leverage their expertise and ensure efficient operations.</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8060" y="526733"/>
            <a:ext cx="6230183" cy="626269"/>
          </a:xfrm>
          <a:prstGeom prst="rect">
            <a:avLst/>
          </a:prstGeom>
          <a:noFill/>
          <a:ln/>
        </p:spPr>
        <p:txBody>
          <a:bodyPr wrap="none" lIns="0" tIns="0" rIns="0" bIns="0" rtlCol="0" anchor="t"/>
          <a:lstStyle/>
          <a:p>
            <a:pPr marL="0" indent="0">
              <a:lnSpc>
                <a:spcPts val="4900"/>
              </a:lnSpc>
              <a:buNone/>
            </a:pPr>
            <a:r>
              <a:rPr lang="en-US" sz="3900" b="1" dirty="0">
                <a:solidFill>
                  <a:srgbClr val="000000"/>
                </a:solidFill>
                <a:latin typeface="Petrona Bold" pitchFamily="34" charset="0"/>
                <a:ea typeface="Petrona Bold" pitchFamily="34" charset="-122"/>
                <a:cs typeface="Petrona Bold" pitchFamily="34" charset="-120"/>
              </a:rPr>
              <a:t>Principle 3: Leading People</a:t>
            </a:r>
            <a:endParaRPr lang="en-US" sz="3900" dirty="0"/>
          </a:p>
        </p:txBody>
      </p:sp>
      <p:pic>
        <p:nvPicPr>
          <p:cNvPr id="4" name="Image 1" descr="preencoded.png"/>
          <p:cNvPicPr>
            <a:picLocks noChangeAspect="1"/>
          </p:cNvPicPr>
          <p:nvPr/>
        </p:nvPicPr>
        <p:blipFill>
          <a:blip r:embed="rId4"/>
          <a:stretch>
            <a:fillRect/>
          </a:stretch>
        </p:blipFill>
        <p:spPr>
          <a:xfrm>
            <a:off x="668060" y="1439228"/>
            <a:ext cx="477203" cy="477202"/>
          </a:xfrm>
          <a:prstGeom prst="rect">
            <a:avLst/>
          </a:prstGeom>
        </p:spPr>
      </p:pic>
      <p:sp>
        <p:nvSpPr>
          <p:cNvPr id="5" name="Text 1"/>
          <p:cNvSpPr/>
          <p:nvPr/>
        </p:nvSpPr>
        <p:spPr>
          <a:xfrm>
            <a:off x="668060" y="2107287"/>
            <a:ext cx="2505313" cy="313134"/>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Petrona Bold" pitchFamily="34" charset="0"/>
                <a:ea typeface="Petrona Bold" pitchFamily="34" charset="-122"/>
                <a:cs typeface="Petrona Bold" pitchFamily="34" charset="-120"/>
              </a:rPr>
              <a:t>Volunteer Procedures</a:t>
            </a:r>
            <a:endParaRPr lang="en-US" sz="1950" dirty="0"/>
          </a:p>
        </p:txBody>
      </p:sp>
      <p:sp>
        <p:nvSpPr>
          <p:cNvPr id="6" name="Text 2"/>
          <p:cNvSpPr/>
          <p:nvPr/>
        </p:nvSpPr>
        <p:spPr>
          <a:xfrm>
            <a:off x="668060" y="2534841"/>
            <a:ext cx="7807881" cy="610553"/>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Establish clear written procedures for recruiting, supporting, and supervising volunteers in your charity.</a:t>
            </a:r>
            <a:endParaRPr lang="en-US" sz="1500" dirty="0"/>
          </a:p>
        </p:txBody>
      </p:sp>
      <p:pic>
        <p:nvPicPr>
          <p:cNvPr id="7" name="Image 2" descr="preencoded.png"/>
          <p:cNvPicPr>
            <a:picLocks noChangeAspect="1"/>
          </p:cNvPicPr>
          <p:nvPr/>
        </p:nvPicPr>
        <p:blipFill>
          <a:blip r:embed="rId5"/>
          <a:stretch>
            <a:fillRect/>
          </a:stretch>
        </p:blipFill>
        <p:spPr>
          <a:xfrm>
            <a:off x="668060" y="3717965"/>
            <a:ext cx="477203" cy="477202"/>
          </a:xfrm>
          <a:prstGeom prst="rect">
            <a:avLst/>
          </a:prstGeom>
        </p:spPr>
      </p:pic>
      <p:sp>
        <p:nvSpPr>
          <p:cNvPr id="8" name="Text 3"/>
          <p:cNvSpPr/>
          <p:nvPr/>
        </p:nvSpPr>
        <p:spPr>
          <a:xfrm>
            <a:off x="668060" y="4386024"/>
            <a:ext cx="2505313" cy="313134"/>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Petrona Bold" pitchFamily="34" charset="0"/>
                <a:ea typeface="Petrona Bold" pitchFamily="34" charset="-122"/>
                <a:cs typeface="Petrona Bold" pitchFamily="34" charset="-120"/>
              </a:rPr>
              <a:t>Operational Policy</a:t>
            </a:r>
            <a:endParaRPr lang="en-US" sz="1950" dirty="0"/>
          </a:p>
        </p:txBody>
      </p:sp>
      <p:sp>
        <p:nvSpPr>
          <p:cNvPr id="9" name="Text 4"/>
          <p:cNvSpPr/>
          <p:nvPr/>
        </p:nvSpPr>
        <p:spPr>
          <a:xfrm>
            <a:off x="668060" y="4813578"/>
            <a:ext cx="7807881" cy="610553"/>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Develop a process for creating and regularly reviewing operational policies to ensure they remain effective.</a:t>
            </a:r>
            <a:endParaRPr lang="en-US" sz="1500" dirty="0"/>
          </a:p>
        </p:txBody>
      </p:sp>
      <p:pic>
        <p:nvPicPr>
          <p:cNvPr id="10" name="Image 3" descr="preencoded.png"/>
          <p:cNvPicPr>
            <a:picLocks noChangeAspect="1"/>
          </p:cNvPicPr>
          <p:nvPr/>
        </p:nvPicPr>
        <p:blipFill>
          <a:blip r:embed="rId6"/>
          <a:stretch>
            <a:fillRect/>
          </a:stretch>
        </p:blipFill>
        <p:spPr>
          <a:xfrm>
            <a:off x="668060" y="5996702"/>
            <a:ext cx="477203" cy="477202"/>
          </a:xfrm>
          <a:prstGeom prst="rect">
            <a:avLst/>
          </a:prstGeom>
        </p:spPr>
      </p:pic>
      <p:sp>
        <p:nvSpPr>
          <p:cNvPr id="11" name="Text 5"/>
          <p:cNvSpPr/>
          <p:nvPr/>
        </p:nvSpPr>
        <p:spPr>
          <a:xfrm>
            <a:off x="668060" y="6664762"/>
            <a:ext cx="2505313" cy="313134"/>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Petrona Bold" pitchFamily="34" charset="0"/>
                <a:ea typeface="Petrona Bold" pitchFamily="34" charset="-122"/>
                <a:cs typeface="Petrona Bold" pitchFamily="34" charset="-120"/>
              </a:rPr>
              <a:t>Trustee Oversight</a:t>
            </a:r>
            <a:endParaRPr lang="en-US" sz="1950" dirty="0"/>
          </a:p>
        </p:txBody>
      </p:sp>
      <p:sp>
        <p:nvSpPr>
          <p:cNvPr id="12" name="Text 6"/>
          <p:cNvSpPr/>
          <p:nvPr/>
        </p:nvSpPr>
        <p:spPr>
          <a:xfrm>
            <a:off x="668060" y="7092315"/>
            <a:ext cx="7807881" cy="610553"/>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Charity trustees should be responsible for ensuring operational policies are properly implemented and up-to-date.</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939403"/>
            <a:ext cx="8339137"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Principle 4: Exercising Control</a:t>
            </a:r>
            <a:endParaRPr lang="en-US" sz="4650" dirty="0"/>
          </a:p>
        </p:txBody>
      </p:sp>
      <p:pic>
        <p:nvPicPr>
          <p:cNvPr id="3" name="Image 0" descr="preencoded.png"/>
          <p:cNvPicPr>
            <a:picLocks noChangeAspect="1"/>
          </p:cNvPicPr>
          <p:nvPr/>
        </p:nvPicPr>
        <p:blipFill>
          <a:blip r:embed="rId3"/>
          <a:stretch>
            <a:fillRect/>
          </a:stretch>
        </p:blipFill>
        <p:spPr>
          <a:xfrm>
            <a:off x="793790" y="2137291"/>
            <a:ext cx="4120753" cy="2546747"/>
          </a:xfrm>
          <a:prstGeom prst="rect">
            <a:avLst/>
          </a:prstGeom>
        </p:spPr>
      </p:pic>
      <p:sp>
        <p:nvSpPr>
          <p:cNvPr id="4" name="Text 1"/>
          <p:cNvSpPr/>
          <p:nvPr/>
        </p:nvSpPr>
        <p:spPr>
          <a:xfrm>
            <a:off x="793790" y="4967526"/>
            <a:ext cx="3121462"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Review Legal Structure</a:t>
            </a:r>
            <a:endParaRPr lang="en-US" sz="2300" dirty="0"/>
          </a:p>
        </p:txBody>
      </p:sp>
      <p:sp>
        <p:nvSpPr>
          <p:cNvPr id="5" name="Text 2"/>
          <p:cNvSpPr/>
          <p:nvPr/>
        </p:nvSpPr>
        <p:spPr>
          <a:xfrm>
            <a:off x="793790" y="5475684"/>
            <a:ext cx="4120753"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Ensure your charity's legal form and governing document are fit for purpose. Make necessary changes and inform the Charities Regulator in advance.</a:t>
            </a:r>
            <a:endParaRPr lang="en-US" sz="1750" dirty="0"/>
          </a:p>
        </p:txBody>
      </p:sp>
      <p:pic>
        <p:nvPicPr>
          <p:cNvPr id="6" name="Image 1" descr="preencoded.png"/>
          <p:cNvPicPr>
            <a:picLocks noChangeAspect="1"/>
          </p:cNvPicPr>
          <p:nvPr/>
        </p:nvPicPr>
        <p:blipFill>
          <a:blip r:embed="rId4"/>
          <a:stretch>
            <a:fillRect/>
          </a:stretch>
        </p:blipFill>
        <p:spPr>
          <a:xfrm>
            <a:off x="5254704" y="2137291"/>
            <a:ext cx="4120872" cy="2546866"/>
          </a:xfrm>
          <a:prstGeom prst="rect">
            <a:avLst/>
          </a:prstGeom>
        </p:spPr>
      </p:pic>
      <p:sp>
        <p:nvSpPr>
          <p:cNvPr id="7" name="Text 3"/>
          <p:cNvSpPr/>
          <p:nvPr/>
        </p:nvSpPr>
        <p:spPr>
          <a:xfrm>
            <a:off x="5254704" y="4967645"/>
            <a:ext cx="3412450"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Comply with Regulations</a:t>
            </a:r>
            <a:endParaRPr lang="en-US" sz="2300" dirty="0"/>
          </a:p>
        </p:txBody>
      </p:sp>
      <p:sp>
        <p:nvSpPr>
          <p:cNvPr id="8" name="Text 4"/>
          <p:cNvSpPr/>
          <p:nvPr/>
        </p:nvSpPr>
        <p:spPr>
          <a:xfrm>
            <a:off x="5254704" y="5475803"/>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Identify and adhere to all relevant laws and regulatory requirements that apply to your charity's operations.</a:t>
            </a:r>
            <a:endParaRPr lang="en-US" sz="1750" dirty="0"/>
          </a:p>
        </p:txBody>
      </p:sp>
      <p:pic>
        <p:nvPicPr>
          <p:cNvPr id="9" name="Image 2" descr="preencoded.png"/>
          <p:cNvPicPr>
            <a:picLocks noChangeAspect="1"/>
          </p:cNvPicPr>
          <p:nvPr/>
        </p:nvPicPr>
        <p:blipFill>
          <a:blip r:embed="rId5"/>
          <a:stretch>
            <a:fillRect/>
          </a:stretch>
        </p:blipFill>
        <p:spPr>
          <a:xfrm>
            <a:off x="9715738" y="2137291"/>
            <a:ext cx="4120753" cy="2546747"/>
          </a:xfrm>
          <a:prstGeom prst="rect">
            <a:avLst/>
          </a:prstGeom>
        </p:spPr>
      </p:pic>
      <p:sp>
        <p:nvSpPr>
          <p:cNvPr id="10" name="Text 5"/>
          <p:cNvSpPr/>
          <p:nvPr/>
        </p:nvSpPr>
        <p:spPr>
          <a:xfrm>
            <a:off x="9715738" y="4967526"/>
            <a:ext cx="3213497"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Fundraising Guidelines</a:t>
            </a:r>
            <a:endParaRPr lang="en-US" sz="2300" dirty="0"/>
          </a:p>
        </p:txBody>
      </p:sp>
      <p:sp>
        <p:nvSpPr>
          <p:cNvPr id="11" name="Text 6"/>
          <p:cNvSpPr/>
          <p:nvPr/>
        </p:nvSpPr>
        <p:spPr>
          <a:xfrm>
            <a:off x="9715738" y="5475684"/>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If your charity raises funds from the public, follow the Charities Regulator's guidelines to ensure compliance.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Custom</PresentationFormat>
  <Paragraphs>153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Petrona Bold</vt:lpstr>
      <vt:lpstr>Inter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Ailish Irvine</cp:lastModifiedBy>
  <cp:revision>1</cp:revision>
  <dcterms:created xsi:type="dcterms:W3CDTF">2024-11-07T09:26:51Z</dcterms:created>
  <dcterms:modified xsi:type="dcterms:W3CDTF">2024-11-07T09:27:44Z</dcterms:modified>
</cp:coreProperties>
</file>